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slide" Target="slides/slide137.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slide" Target="slides/slide143.xml" /><Relationship Id="rId149" Type="http://schemas.openxmlformats.org/officeDocument/2006/relationships/viewProps" Target="viewProps.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theme" Target="theme/theme1.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slide" Target="slides/slide123.xml" /><Relationship Id="rId129" Type="http://schemas.openxmlformats.org/officeDocument/2006/relationships/slide" Target="slides/slide128.xml" /><Relationship Id="rId137" Type="http://schemas.openxmlformats.org/officeDocument/2006/relationships/slide" Target="slides/slide13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slide" Target="slides/slide131.xml" /><Relationship Id="rId140" Type="http://schemas.openxmlformats.org/officeDocument/2006/relationships/slide" Target="slides/slide139.xml" /><Relationship Id="rId145" Type="http://schemas.openxmlformats.org/officeDocument/2006/relationships/slide" Target="slides/slide144.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143" Type="http://schemas.openxmlformats.org/officeDocument/2006/relationships/slide" Target="slides/slide142.xml" /><Relationship Id="rId148" Type="http://schemas.openxmlformats.org/officeDocument/2006/relationships/presProps" Target="presProps.xml" /><Relationship Id="rId151"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3" Type="http://schemas.openxmlformats.org/officeDocument/2006/relationships/slide" Target="slides/slide2.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09A64C9-470C-4AF8-8AC5-17F0459A07A7}"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D4B8D-FCE0-44A3-BB18-D2E32C4A3D8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9A64C9-470C-4AF8-8AC5-17F0459A07A7}"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D4B8D-FCE0-44A3-BB18-D2E32C4A3D8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9A64C9-470C-4AF8-8AC5-17F0459A07A7}"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D4B8D-FCE0-44A3-BB18-D2E32C4A3D8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9A64C9-470C-4AF8-8AC5-17F0459A07A7}"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D4B8D-FCE0-44A3-BB18-D2E32C4A3D8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9A64C9-470C-4AF8-8AC5-17F0459A07A7}"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D4B8D-FCE0-44A3-BB18-D2E32C4A3D8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09A64C9-470C-4AF8-8AC5-17F0459A07A7}"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6D4B8D-FCE0-44A3-BB18-D2E32C4A3D8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9A64C9-470C-4AF8-8AC5-17F0459A07A7}" type="datetimeFigureOut">
              <a:rPr lang="en-US" smtClean="0"/>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6D4B8D-FCE0-44A3-BB18-D2E32C4A3D8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9A64C9-470C-4AF8-8AC5-17F0459A07A7}"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6D4B8D-FCE0-44A3-BB18-D2E32C4A3D8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9A64C9-470C-4AF8-8AC5-17F0459A07A7}" type="datetimeFigureOut">
              <a:rPr lang="en-US" smtClean="0"/>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6D4B8D-FCE0-44A3-BB18-D2E32C4A3D8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9A64C9-470C-4AF8-8AC5-17F0459A07A7}"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6D4B8D-FCE0-44A3-BB18-D2E32C4A3D8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9A64C9-470C-4AF8-8AC5-17F0459A07A7}"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6D4B8D-FCE0-44A3-BB18-D2E32C4A3D8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A64C9-470C-4AF8-8AC5-17F0459A07A7}" type="datetimeFigureOut">
              <a:rPr lang="en-US" smtClean="0"/>
              <a:t>11/8/2020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D4B8D-FCE0-44A3-BB18-D2E32C4A3D8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2" Type="http://schemas.openxmlformats.org/officeDocument/2006/relationships/image" Target="../media/image70.jpeg"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2" Type="http://schemas.openxmlformats.org/officeDocument/2006/relationships/image" Target="../media/image72.jpe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3" Type="http://schemas.openxmlformats.org/officeDocument/2006/relationships/image" Target="../media/image74.jpeg" /><Relationship Id="rId2" Type="http://schemas.openxmlformats.org/officeDocument/2006/relationships/image" Target="../media/image73.jpeg"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image" Target="../media/image75.jpeg"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 standalone="yes"?>
<Relationships xmlns="http://schemas.openxmlformats.org/package/2006/relationships"><Relationship Id="rId2" Type="http://schemas.openxmlformats.org/officeDocument/2006/relationships/image" Target="../media/image76.png"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gif" /><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2" Type="http://schemas.openxmlformats.org/officeDocument/2006/relationships/image" Target="../media/image77.jpeg"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2" Type="http://schemas.openxmlformats.org/officeDocument/2006/relationships/image" Target="../media/image78.jpeg"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2" Type="http://schemas.openxmlformats.org/officeDocument/2006/relationships/image" Target="../media/image79.png" /><Relationship Id="rId1" Type="http://schemas.openxmlformats.org/officeDocument/2006/relationships/slideLayout" Target="../slideLayouts/slideLayout2.xml"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2" Type="http://schemas.openxmlformats.org/officeDocument/2006/relationships/image" Target="../media/image80.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7.gif" /><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3" Type="http://schemas.openxmlformats.org/officeDocument/2006/relationships/image" Target="../media/image82.jpeg" /><Relationship Id="rId2" Type="http://schemas.openxmlformats.org/officeDocument/2006/relationships/image" Target="../media/image81.jpeg"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2" Type="http://schemas.openxmlformats.org/officeDocument/2006/relationships/image" Target="../media/image83.png" /><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2" Type="http://schemas.openxmlformats.org/officeDocument/2006/relationships/image" Target="../media/image84.png" /><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2" Type="http://schemas.openxmlformats.org/officeDocument/2006/relationships/image" Target="../media/image85.png" /><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2" Type="http://schemas.openxmlformats.org/officeDocument/2006/relationships/image" Target="../media/image86.png" /><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3" Type="http://schemas.openxmlformats.org/officeDocument/2006/relationships/image" Target="../media/image88.png" /><Relationship Id="rId2" Type="http://schemas.openxmlformats.org/officeDocument/2006/relationships/image" Target="../media/image87.png" /><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3" Type="http://schemas.openxmlformats.org/officeDocument/2006/relationships/image" Target="../media/image90.png" /><Relationship Id="rId2" Type="http://schemas.openxmlformats.org/officeDocument/2006/relationships/image" Target="../media/image89.png" /><Relationship Id="rId1" Type="http://schemas.openxmlformats.org/officeDocument/2006/relationships/slideLayout" Target="../slideLayouts/slideLayout2.xml" /></Relationships>
</file>

<file path=ppt/slides/_rels/slide139.xml.rels><?xml version="1.0" encoding="UTF-8" standalone="yes"?>
<Relationships xmlns="http://schemas.openxmlformats.org/package/2006/relationships"><Relationship Id="rId2" Type="http://schemas.openxmlformats.org/officeDocument/2006/relationships/image" Target="../media/image9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40.xml.rels><?xml version="1.0" encoding="UTF-8" standalone="yes"?>
<Relationships xmlns="http://schemas.openxmlformats.org/package/2006/relationships"><Relationship Id="rId3" Type="http://schemas.openxmlformats.org/officeDocument/2006/relationships/image" Target="../media/image93.png" /><Relationship Id="rId2" Type="http://schemas.openxmlformats.org/officeDocument/2006/relationships/image" Target="../media/image92.png" /><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3" Type="http://schemas.openxmlformats.org/officeDocument/2006/relationships/image" Target="../media/image95.png" /><Relationship Id="rId2" Type="http://schemas.openxmlformats.org/officeDocument/2006/relationships/image" Target="../media/image94.png" /><Relationship Id="rId1" Type="http://schemas.openxmlformats.org/officeDocument/2006/relationships/slideLayout" Target="../slideLayouts/slideLayout2.xml" /><Relationship Id="rId4" Type="http://schemas.openxmlformats.org/officeDocument/2006/relationships/image" Target="../media/image96.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2" Type="http://schemas.openxmlformats.org/officeDocument/2006/relationships/image" Target="../media/image97.png" /><Relationship Id="rId1" Type="http://schemas.openxmlformats.org/officeDocument/2006/relationships/slideLayout" Target="../slideLayouts/slideLayout2.xml" /></Relationships>
</file>

<file path=ppt/slides/_rels/slide144.xml.rels><?xml version="1.0" encoding="UTF-8" standalone="yes"?>
<Relationships xmlns="http://schemas.openxmlformats.org/package/2006/relationships"><Relationship Id="rId2" Type="http://schemas.openxmlformats.org/officeDocument/2006/relationships/image" Target="../media/image98.png" /><Relationship Id="rId1" Type="http://schemas.openxmlformats.org/officeDocument/2006/relationships/slideLayout" Target="../slideLayouts/slideLayout2.xml"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4.gif"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2.xml" /><Relationship Id="rId4" Type="http://schemas.openxmlformats.org/officeDocument/2006/relationships/image" Target="../media/image23.png" /></Relationships>
</file>

<file path=ppt/slides/_rels/slide28.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Layout" Target="../slideLayouts/slideLayout2.xml" /><Relationship Id="rId4" Type="http://schemas.openxmlformats.org/officeDocument/2006/relationships/image" Target="../media/image26.png" /></Relationships>
</file>

<file path=ppt/slides/_rels/slide29.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30.jpe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31.gif"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33.jpe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43.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44.jpe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45.jpe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image" Target="../media/image47.jpeg"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image" Target="../media/image48.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2.gif"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2" Type="http://schemas.openxmlformats.org/officeDocument/2006/relationships/image" Target="../media/image60.png"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image" Target="../media/image66.png"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2" Type="http://schemas.openxmlformats.org/officeDocument/2006/relationships/image" Target="../media/image68.gif"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VTU"/>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548680"/>
            <a:ext cx="3420000" cy="1008112"/>
          </a:xfrm>
          <a:prstGeom prst="rect">
            <a:avLst/>
          </a:prstGeom>
          <a:noFill/>
          <a:ln>
            <a:noFill/>
          </a:ln>
        </p:spPr>
      </p:pic>
      <p:sp>
        <p:nvSpPr>
          <p:cNvPr id="4" name="Rectangle 3"/>
          <p:cNvSpPr/>
          <p:nvPr/>
        </p:nvSpPr>
        <p:spPr>
          <a:xfrm>
            <a:off x="1259632" y="1844824"/>
            <a:ext cx="7128792" cy="646331"/>
          </a:xfrm>
          <a:prstGeom prst="rect">
            <a:avLst/>
          </a:prstGeom>
          <a:solidFill>
            <a:srgbClr val="FFC000"/>
          </a:solidFill>
        </p:spPr>
        <p:txBody>
          <a:bodyPr wrap="square">
            <a:spAutoFit/>
          </a:bodyPr>
          <a:lstStyle/>
          <a:p>
            <a:pPr algn="ctr"/>
            <a:r>
              <a:rPr lang="en-US" b="1" dirty="0">
                <a:latin typeface="Times New Roman" pitchFamily="18" charset="0"/>
                <a:ea typeface="Verdana" pitchFamily="34" charset="0"/>
                <a:cs typeface="Times New Roman" pitchFamily="18" charset="0"/>
              </a:rPr>
              <a:t>SCHOOL OF COMPUTING</a:t>
            </a:r>
          </a:p>
          <a:p>
            <a:pPr algn="ctr"/>
            <a:r>
              <a:rPr lang="en-US" b="1" dirty="0">
                <a:latin typeface="Times New Roman" pitchFamily="18" charset="0"/>
                <a:ea typeface="Verdana" pitchFamily="34" charset="0"/>
                <a:cs typeface="Times New Roman" pitchFamily="18" charset="0"/>
              </a:rPr>
              <a:t>DEPARTMENT OF COMPUTER SCIENCE &amp; ENGINEERING</a:t>
            </a:r>
          </a:p>
        </p:txBody>
      </p:sp>
      <p:sp>
        <p:nvSpPr>
          <p:cNvPr id="6" name="Title 5"/>
          <p:cNvSpPr>
            <a:spLocks noGrp="1"/>
          </p:cNvSpPr>
          <p:nvPr>
            <p:ph type="ctrTitle"/>
          </p:nvPr>
        </p:nvSpPr>
        <p:spPr/>
        <p:txBody>
          <a:bodyPr>
            <a:normAutofit fontScale="90000"/>
          </a:bodyPr>
          <a:lstStyle/>
          <a:p>
            <a:br>
              <a:rPr lang="en-US" b="1" dirty="0"/>
            </a:br>
            <a:br>
              <a:rPr lang="en-US" b="1" dirty="0"/>
            </a:br>
            <a:r>
              <a:rPr lang="en-US" sz="2700" b="1" dirty="0">
                <a:latin typeface="Times New Roman" pitchFamily="18" charset="0"/>
                <a:cs typeface="Times New Roman" pitchFamily="18" charset="0"/>
              </a:rPr>
              <a:t>1151CS113-COMPUTER GRAPHICS AND IMAGE PROCESSING</a:t>
            </a:r>
            <a:endParaRPr lang="en-US" sz="2700" dirty="0">
              <a:latin typeface="Times New Roman" pitchFamily="18" charset="0"/>
              <a:cs typeface="Times New Roman" pitchFamily="18" charset="0"/>
            </a:endParaRPr>
          </a:p>
        </p:txBody>
      </p:sp>
      <p:sp>
        <p:nvSpPr>
          <p:cNvPr id="7" name="TextBox 6"/>
          <p:cNvSpPr txBox="1"/>
          <p:nvPr/>
        </p:nvSpPr>
        <p:spPr>
          <a:xfrm>
            <a:off x="3143240" y="4643446"/>
            <a:ext cx="3075073" cy="1200329"/>
          </a:xfrm>
          <a:prstGeom prst="rect">
            <a:avLst/>
          </a:prstGeom>
          <a:noFill/>
        </p:spPr>
        <p:txBody>
          <a:bodyPr wrap="none" rtlCol="0">
            <a:spAutoFit/>
          </a:bodyPr>
          <a:lstStyle/>
          <a:p>
            <a:r>
              <a:rPr lang="en-IN" sz="7200" dirty="0">
                <a:latin typeface="Times New Roman" pitchFamily="18" charset="0"/>
                <a:cs typeface="Times New Roman" pitchFamily="18" charset="0"/>
              </a:rPr>
              <a:t>UNIT-3</a:t>
            </a:r>
            <a:endParaRPr lang="en-US" sz="7200"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lum contrast="98000"/>
          </a:blip>
          <a:srcRect l="4749" r="3352"/>
          <a:stretch>
            <a:fillRect/>
          </a:stretch>
        </p:blipFill>
        <p:spPr bwMode="auto">
          <a:xfrm>
            <a:off x="467544" y="1052736"/>
            <a:ext cx="7344816" cy="5112568"/>
          </a:xfrm>
          <a:prstGeom prst="rect">
            <a:avLst/>
          </a:prstGeom>
          <a:noFill/>
          <a:ln w="9525">
            <a:noFill/>
            <a:miter lim="800000"/>
            <a:headEnd/>
            <a:tailEnd/>
          </a:ln>
        </p:spPr>
      </p:pic>
      <p:sp>
        <p:nvSpPr>
          <p:cNvPr id="5" name="Title 1"/>
          <p:cNvSpPr txBox="1">
            <a:spLocks/>
          </p:cNvSpPr>
          <p:nvPr/>
        </p:nvSpPr>
        <p:spPr>
          <a:xfrm>
            <a:off x="457200"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rPr>
              <a:t>Procedural Models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IN" sz="2000" dirty="0">
                <a:latin typeface="Times New Roman" pitchFamily="18" charset="0"/>
                <a:cs typeface="Times New Roman" pitchFamily="18" charset="0"/>
              </a:rPr>
              <a:t>Perception takes place by the relative excitation of light receptors.</a:t>
            </a:r>
          </a:p>
          <a:p>
            <a:pPr algn="just">
              <a:lnSpc>
                <a:spcPct val="150000"/>
              </a:lnSpc>
            </a:pPr>
            <a:r>
              <a:rPr lang="en-IN" sz="2000" dirty="0">
                <a:latin typeface="Times New Roman" pitchFamily="18" charset="0"/>
                <a:cs typeface="Times New Roman" pitchFamily="18" charset="0"/>
              </a:rPr>
              <a:t>These receptors transform radiant energy into electrical impulses that are ultimately decoded by the brain</a:t>
            </a:r>
          </a:p>
          <a:p>
            <a:pPr algn="just">
              <a:lnSpc>
                <a:spcPct val="150000"/>
              </a:lnSpc>
            </a:pPr>
            <a:endParaRPr lang="en-IN" sz="2000" dirty="0">
              <a:latin typeface="Times New Roman" pitchFamily="18" charset="0"/>
              <a:cs typeface="Times New Roman" pitchFamily="18" charset="0"/>
            </a:endParaRPr>
          </a:p>
          <a:p>
            <a:pPr algn="just">
              <a:lnSpc>
                <a:spcPct val="150000"/>
              </a:lnSpc>
              <a:buNone/>
            </a:pPr>
            <a:r>
              <a:rPr lang="en-US" sz="2000" b="1" dirty="0">
                <a:latin typeface="Times New Roman" pitchFamily="18" charset="0"/>
                <a:cs typeface="Times New Roman" pitchFamily="18" charset="0"/>
              </a:rPr>
              <a:t>Brightness Adaptation and Discrimination:</a:t>
            </a:r>
            <a:r>
              <a:rPr lang="en-IN" sz="2000" dirty="0">
                <a:latin typeface="Times New Roman" pitchFamily="18" charset="0"/>
                <a:cs typeface="Times New Roman" pitchFamily="18" charset="0"/>
              </a:rPr>
              <a:t> </a:t>
            </a:r>
          </a:p>
          <a:p>
            <a:pPr algn="just">
              <a:lnSpc>
                <a:spcPct val="150000"/>
              </a:lnSpc>
            </a:pPr>
            <a:r>
              <a:rPr lang="en-US" sz="2000" dirty="0">
                <a:latin typeface="Times New Roman" pitchFamily="18" charset="0"/>
                <a:cs typeface="Times New Roman" pitchFamily="18" charset="0"/>
              </a:rPr>
              <a:t>Digital images are displayed as a discrete set of intensities. </a:t>
            </a:r>
          </a:p>
          <a:p>
            <a:pPr algn="just">
              <a:lnSpc>
                <a:spcPct val="150000"/>
              </a:lnSpc>
            </a:pPr>
            <a:r>
              <a:rPr lang="en-US" sz="2000" dirty="0">
                <a:latin typeface="Times New Roman" pitchFamily="18" charset="0"/>
                <a:cs typeface="Times New Roman" pitchFamily="18" charset="0"/>
              </a:rPr>
              <a:t>The eyes ability to discriminate black and white at different intensity levels is an important consideration in presenting image processing result.</a:t>
            </a:r>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Image Formation in the Eye </a:t>
            </a:r>
            <a:br>
              <a:rPr lang="en-US" dirty="0"/>
            </a:b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Brightness Adaptation &amp; Discrimination:</a:t>
            </a:r>
            <a:r>
              <a:rPr lang="en-IN" sz="3600" dirty="0">
                <a:solidFill>
                  <a:srgbClr val="FF9900"/>
                </a:solidFill>
                <a:latin typeface="Times New Roman" pitchFamily="18" charset="0"/>
                <a:cs typeface="Times New Roman" pitchFamily="18" charset="0"/>
              </a:rPr>
              <a:t> </a:t>
            </a:r>
            <a:br>
              <a:rPr lang="en-IN"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457200" y="2215405"/>
            <a:ext cx="8229600" cy="4525963"/>
          </a:xfrm>
        </p:spPr>
        <p:txBody>
          <a:bodyPr>
            <a:normAutofit fontScale="92500" lnSpcReduction="20000"/>
          </a:bodyPr>
          <a:lstStyle/>
          <a:p>
            <a:endParaRPr lang="en-IN" dirty="0"/>
          </a:p>
          <a:p>
            <a:endParaRPr lang="en-IN" dirty="0"/>
          </a:p>
          <a:p>
            <a:endParaRPr lang="en-IN" dirty="0"/>
          </a:p>
          <a:p>
            <a:endParaRPr lang="en-IN" dirty="0"/>
          </a:p>
          <a:p>
            <a:endParaRPr lang="en-IN" dirty="0"/>
          </a:p>
          <a:p>
            <a:endParaRPr lang="en-IN" dirty="0"/>
          </a:p>
          <a:p>
            <a:pPr algn="just">
              <a:lnSpc>
                <a:spcPct val="160000"/>
              </a:lnSpc>
            </a:pPr>
            <a:r>
              <a:rPr lang="en-US" sz="2200" dirty="0">
                <a:latin typeface="Times New Roman" pitchFamily="18" charset="0"/>
                <a:cs typeface="Times New Roman" pitchFamily="18" charset="0"/>
              </a:rPr>
              <a:t>The range of light intensity levels to which the human visual system can adapt is of the order of 10</a:t>
            </a:r>
            <a:r>
              <a:rPr lang="en-US" sz="2200" baseline="30000" dirty="0">
                <a:latin typeface="Times New Roman" pitchFamily="18" charset="0"/>
                <a:cs typeface="Times New Roman" pitchFamily="18" charset="0"/>
              </a:rPr>
              <a:t>10</a:t>
            </a:r>
            <a:r>
              <a:rPr lang="en-US" sz="2200" dirty="0">
                <a:latin typeface="Times New Roman" pitchFamily="18" charset="0"/>
                <a:cs typeface="Times New Roman" pitchFamily="18" charset="0"/>
              </a:rPr>
              <a:t> from the </a:t>
            </a:r>
            <a:r>
              <a:rPr lang="en-US" sz="2200" dirty="0" err="1">
                <a:latin typeface="Times New Roman" pitchFamily="18" charset="0"/>
                <a:cs typeface="Times New Roman" pitchFamily="18" charset="0"/>
              </a:rPr>
              <a:t>scotopic</a:t>
            </a:r>
            <a:r>
              <a:rPr lang="en-US" sz="2200" dirty="0">
                <a:latin typeface="Times New Roman" pitchFamily="18" charset="0"/>
                <a:cs typeface="Times New Roman" pitchFamily="18" charset="0"/>
              </a:rPr>
              <a:t> threshold to the glare limit. In a </a:t>
            </a:r>
            <a:r>
              <a:rPr lang="en-US" sz="2200" dirty="0" err="1">
                <a:latin typeface="Times New Roman" pitchFamily="18" charset="0"/>
                <a:cs typeface="Times New Roman" pitchFamily="18" charset="0"/>
              </a:rPr>
              <a:t>photopic</a:t>
            </a:r>
            <a:r>
              <a:rPr lang="en-US" sz="2200" dirty="0">
                <a:latin typeface="Times New Roman" pitchFamily="18" charset="0"/>
                <a:cs typeface="Times New Roman" pitchFamily="18" charset="0"/>
              </a:rPr>
              <a:t> vision, the range is about 10</a:t>
            </a:r>
            <a:r>
              <a:rPr lang="en-US" sz="2200" baseline="30000" dirty="0">
                <a:latin typeface="Times New Roman" pitchFamily="18" charset="0"/>
                <a:cs typeface="Times New Roman" pitchFamily="18" charset="0"/>
              </a:rPr>
              <a:t>6</a:t>
            </a:r>
            <a:r>
              <a:rPr lang="en-US" dirty="0"/>
              <a:t>.</a:t>
            </a:r>
          </a:p>
        </p:txBody>
      </p:sp>
      <p:pic>
        <p:nvPicPr>
          <p:cNvPr id="100354" name="Picture 2" descr="https://media.geeksforgeeks.org/wp-content/uploads/20191223011354/brightness4.png"/>
          <p:cNvPicPr>
            <a:picLocks noChangeAspect="1" noChangeArrowheads="1"/>
          </p:cNvPicPr>
          <p:nvPr/>
        </p:nvPicPr>
        <p:blipFill>
          <a:blip r:embed="rId2" cstate="print"/>
          <a:srcRect/>
          <a:stretch>
            <a:fillRect/>
          </a:stretch>
        </p:blipFill>
        <p:spPr bwMode="auto">
          <a:xfrm>
            <a:off x="2555776" y="980728"/>
            <a:ext cx="3547475" cy="4089351"/>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9900"/>
                </a:solidFill>
                <a:latin typeface="Times New Roman" pitchFamily="18" charset="0"/>
                <a:cs typeface="Times New Roman" pitchFamily="18" charset="0"/>
              </a:rPr>
              <a:t>Image Processing </a:t>
            </a:r>
            <a:br>
              <a:rPr lang="en-US" sz="3200" dirty="0">
                <a:solidFill>
                  <a:srgbClr val="FF9900"/>
                </a:solidFill>
                <a:latin typeface="Times New Roman" pitchFamily="18" charset="0"/>
                <a:cs typeface="Times New Roman" pitchFamily="18" charset="0"/>
              </a:rPr>
            </a:br>
            <a:endParaRPr lang="en-US" sz="3200" dirty="0">
              <a:solidFill>
                <a:srgbClr val="FF99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96752"/>
            <a:ext cx="8229600" cy="4929411"/>
          </a:xfrm>
        </p:spPr>
        <p:txBody>
          <a:bodyPr>
            <a:normAutofit/>
          </a:bodyPr>
          <a:lstStyle/>
          <a:p>
            <a:pPr lvl="0" algn="just">
              <a:lnSpc>
                <a:spcPct val="160000"/>
              </a:lnSpc>
            </a:pPr>
            <a:r>
              <a:rPr lang="en-US" sz="2000" dirty="0">
                <a:latin typeface="Times New Roman" pitchFamily="18" charset="0"/>
                <a:cs typeface="Times New Roman" pitchFamily="18" charset="0"/>
              </a:rPr>
              <a:t>Image processing is a method to convert an image into digital form and perform some operations on it, in order to get an enhanced image or to extract some useful information from it.</a:t>
            </a:r>
          </a:p>
          <a:p>
            <a:pPr lvl="0" algn="just">
              <a:lnSpc>
                <a:spcPct val="160000"/>
              </a:lnSpc>
            </a:pPr>
            <a:r>
              <a:rPr lang="en-US" sz="2000" dirty="0">
                <a:latin typeface="Times New Roman" pitchFamily="18" charset="0"/>
                <a:cs typeface="Times New Roman" pitchFamily="18" charset="0"/>
              </a:rPr>
              <a:t>It is a type of signal dispensation in which input is an image, like video frame or photograph and output may be image or characteristics associated with that image.</a:t>
            </a:r>
          </a:p>
          <a:p>
            <a:pPr lvl="0" algn="just">
              <a:lnSpc>
                <a:spcPct val="160000"/>
              </a:lnSpc>
            </a:pPr>
            <a:r>
              <a:rPr lang="en-US" sz="2000" dirty="0">
                <a:latin typeface="Times New Roman" pitchFamily="18" charset="0"/>
                <a:cs typeface="Times New Roman" pitchFamily="18" charset="0"/>
              </a:rPr>
              <a:t>Usually Image Processing system includes treating images as two dimensional signals while applying already set signal processing methods to them.</a:t>
            </a:r>
          </a:p>
          <a:p>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9900"/>
                </a:solidFill>
                <a:latin typeface="Times New Roman" pitchFamily="18" charset="0"/>
                <a:cs typeface="Times New Roman" pitchFamily="18" charset="0"/>
              </a:rPr>
              <a:t>Purpose of Image processing</a:t>
            </a:r>
            <a:br>
              <a:rPr lang="en-US" sz="3200" dirty="0">
                <a:solidFill>
                  <a:srgbClr val="FF9900"/>
                </a:solidFill>
                <a:latin typeface="Times New Roman" pitchFamily="18" charset="0"/>
                <a:cs typeface="Times New Roman" pitchFamily="18" charset="0"/>
              </a:rPr>
            </a:br>
            <a:endParaRPr lang="en-US" sz="3200" dirty="0">
              <a:solidFill>
                <a:srgbClr val="FF99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68760"/>
            <a:ext cx="8229600" cy="4857403"/>
          </a:xfrm>
        </p:spPr>
        <p:txBody>
          <a:bodyPr>
            <a:normAutofit/>
          </a:bodyPr>
          <a:lstStyle/>
          <a:p>
            <a:pPr>
              <a:lnSpc>
                <a:spcPct val="170000"/>
              </a:lnSpc>
              <a:buNone/>
            </a:pPr>
            <a:r>
              <a:rPr lang="en-US" sz="2000" dirty="0">
                <a:latin typeface="Times New Roman" pitchFamily="18" charset="0"/>
                <a:cs typeface="Times New Roman" pitchFamily="18" charset="0"/>
              </a:rPr>
              <a:t>The purpose of image processing is divided into 5 groups. They are :</a:t>
            </a:r>
          </a:p>
          <a:p>
            <a:pPr lvl="0">
              <a:lnSpc>
                <a:spcPct val="170000"/>
              </a:lnSpc>
            </a:pPr>
            <a:r>
              <a:rPr lang="en-US" sz="2000" b="1" dirty="0">
                <a:latin typeface="Times New Roman" pitchFamily="18" charset="0"/>
                <a:cs typeface="Times New Roman" pitchFamily="18" charset="0"/>
              </a:rPr>
              <a:t>Visualization</a:t>
            </a:r>
            <a:r>
              <a:rPr lang="en-US" sz="2000" dirty="0">
                <a:latin typeface="Times New Roman" pitchFamily="18" charset="0"/>
                <a:cs typeface="Times New Roman" pitchFamily="18" charset="0"/>
              </a:rPr>
              <a:t> - Observe the objects that are not visible.</a:t>
            </a:r>
          </a:p>
          <a:p>
            <a:pPr lvl="0">
              <a:lnSpc>
                <a:spcPct val="170000"/>
              </a:lnSpc>
            </a:pPr>
            <a:r>
              <a:rPr lang="en-US" sz="2000" b="1" dirty="0">
                <a:latin typeface="Times New Roman" pitchFamily="18" charset="0"/>
                <a:cs typeface="Times New Roman" pitchFamily="18" charset="0"/>
              </a:rPr>
              <a:t>Image sharpening and restoration</a:t>
            </a:r>
            <a:r>
              <a:rPr lang="en-US" sz="2000" dirty="0">
                <a:latin typeface="Times New Roman" pitchFamily="18" charset="0"/>
                <a:cs typeface="Times New Roman" pitchFamily="18" charset="0"/>
              </a:rPr>
              <a:t> - To create a better image.</a:t>
            </a:r>
          </a:p>
          <a:p>
            <a:pPr lvl="0">
              <a:lnSpc>
                <a:spcPct val="170000"/>
              </a:lnSpc>
            </a:pPr>
            <a:r>
              <a:rPr lang="en-US" sz="2000" b="1" dirty="0">
                <a:latin typeface="Times New Roman" pitchFamily="18" charset="0"/>
                <a:cs typeface="Times New Roman" pitchFamily="18" charset="0"/>
              </a:rPr>
              <a:t>Image retrieval</a:t>
            </a:r>
            <a:r>
              <a:rPr lang="en-US" sz="2000" dirty="0">
                <a:latin typeface="Times New Roman" pitchFamily="18" charset="0"/>
                <a:cs typeface="Times New Roman" pitchFamily="18" charset="0"/>
              </a:rPr>
              <a:t> - Seek for the image of interest.</a:t>
            </a:r>
          </a:p>
          <a:p>
            <a:pPr lvl="0">
              <a:lnSpc>
                <a:spcPct val="170000"/>
              </a:lnSpc>
            </a:pPr>
            <a:r>
              <a:rPr lang="en-US" sz="2000" b="1" dirty="0">
                <a:latin typeface="Times New Roman" pitchFamily="18" charset="0"/>
                <a:cs typeface="Times New Roman" pitchFamily="18" charset="0"/>
              </a:rPr>
              <a:t>Measurement of pattern</a:t>
            </a:r>
            <a:r>
              <a:rPr lang="en-US" sz="2000" dirty="0">
                <a:latin typeface="Times New Roman" pitchFamily="18" charset="0"/>
                <a:cs typeface="Times New Roman" pitchFamily="18" charset="0"/>
              </a:rPr>
              <a:t> – Measures various objects in an image.</a:t>
            </a:r>
          </a:p>
          <a:p>
            <a:pPr lvl="0">
              <a:lnSpc>
                <a:spcPct val="170000"/>
              </a:lnSpc>
            </a:pPr>
            <a:r>
              <a:rPr lang="en-US" sz="2000" b="1" dirty="0">
                <a:latin typeface="Times New Roman" pitchFamily="18" charset="0"/>
                <a:cs typeface="Times New Roman" pitchFamily="18" charset="0"/>
              </a:rPr>
              <a:t>Image Recognition</a:t>
            </a:r>
            <a:r>
              <a:rPr lang="en-US" sz="2000" dirty="0">
                <a:latin typeface="Times New Roman" pitchFamily="18" charset="0"/>
                <a:cs typeface="Times New Roman" pitchFamily="18" charset="0"/>
              </a:rPr>
              <a:t> – Distinguish the objects in an image.</a:t>
            </a:r>
          </a:p>
          <a:p>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Steps in Image Processing </a:t>
            </a:r>
            <a:br>
              <a:rPr lang="en-US" dirty="0"/>
            </a:br>
            <a:endParaRPr lang="en-US" dirty="0"/>
          </a:p>
        </p:txBody>
      </p:sp>
      <p:pic>
        <p:nvPicPr>
          <p:cNvPr id="102406" name="Picture 6" descr="https://i.imgur.com/0b8xSvm.jpg"/>
          <p:cNvPicPr>
            <a:picLocks noChangeAspect="1" noChangeArrowheads="1"/>
          </p:cNvPicPr>
          <p:nvPr/>
        </p:nvPicPr>
        <p:blipFill>
          <a:blip r:embed="rId2" cstate="print"/>
          <a:srcRect b="7085"/>
          <a:stretch>
            <a:fillRect/>
          </a:stretch>
        </p:blipFill>
        <p:spPr bwMode="auto">
          <a:xfrm>
            <a:off x="107504" y="1412776"/>
            <a:ext cx="8908746" cy="4680520"/>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289451"/>
          </a:xfrm>
        </p:spPr>
        <p:txBody>
          <a:bodyPr>
            <a:normAutofit fontScale="77500" lnSpcReduction="20000"/>
          </a:bodyPr>
          <a:lstStyle/>
          <a:p>
            <a:pPr algn="just">
              <a:lnSpc>
                <a:spcPct val="160000"/>
              </a:lnSpc>
              <a:buNone/>
            </a:pPr>
            <a:r>
              <a:rPr lang="en-US" sz="2600" b="1" dirty="0">
                <a:latin typeface="Times New Roman" pitchFamily="18" charset="0"/>
                <a:cs typeface="Times New Roman" pitchFamily="18" charset="0"/>
              </a:rPr>
              <a:t>1. Image Acquisition</a:t>
            </a:r>
            <a:endParaRPr lang="en-US" sz="2600" dirty="0">
              <a:latin typeface="Times New Roman" pitchFamily="18" charset="0"/>
              <a:cs typeface="Times New Roman" pitchFamily="18" charset="0"/>
            </a:endParaRPr>
          </a:p>
          <a:p>
            <a:pPr algn="just">
              <a:lnSpc>
                <a:spcPct val="160000"/>
              </a:lnSpc>
            </a:pPr>
            <a:r>
              <a:rPr lang="en-US" sz="2600" dirty="0">
                <a:latin typeface="Times New Roman" pitchFamily="18" charset="0"/>
                <a:cs typeface="Times New Roman" pitchFamily="18" charset="0"/>
              </a:rPr>
              <a:t>This is the first step or process of the fundamental steps of digital image processing. Image acquisition could be as simple as being given an image that is already in digital form. Generally, the image acquisition stage involves preprocessing, such as scaling etc.</a:t>
            </a:r>
          </a:p>
          <a:p>
            <a:pPr algn="just">
              <a:lnSpc>
                <a:spcPct val="160000"/>
              </a:lnSpc>
              <a:buNone/>
            </a:pPr>
            <a:r>
              <a:rPr lang="en-US" sz="2600" b="1" dirty="0">
                <a:latin typeface="Times New Roman" pitchFamily="18" charset="0"/>
                <a:cs typeface="Times New Roman" pitchFamily="18" charset="0"/>
              </a:rPr>
              <a:t>2. Image Enhancement</a:t>
            </a:r>
            <a:endParaRPr lang="en-US" sz="2600" dirty="0">
              <a:latin typeface="Times New Roman" pitchFamily="18" charset="0"/>
              <a:cs typeface="Times New Roman" pitchFamily="18" charset="0"/>
            </a:endParaRPr>
          </a:p>
          <a:p>
            <a:pPr algn="just">
              <a:lnSpc>
                <a:spcPct val="160000"/>
              </a:lnSpc>
            </a:pPr>
            <a:r>
              <a:rPr lang="en-US" sz="2600" dirty="0">
                <a:latin typeface="Times New Roman" pitchFamily="18" charset="0"/>
                <a:cs typeface="Times New Roman" pitchFamily="18" charset="0"/>
              </a:rPr>
              <a:t>Image enhancement is among the simplest and most appealing areas of digital image processing. Basically, the idea behind enhancement techniques is to bring out detail that is obscured, or simply to highlight certain features of interest in an image. Such as, changing brightness &amp; contrast etc.</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Steps in Image Processing </a:t>
            </a:r>
            <a:br>
              <a:rPr lang="en-US" dirty="0"/>
            </a:b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5256584"/>
          </a:xfrm>
        </p:spPr>
        <p:txBody>
          <a:bodyPr>
            <a:normAutofit fontScale="77500" lnSpcReduction="20000"/>
          </a:bodyPr>
          <a:lstStyle/>
          <a:p>
            <a:pPr algn="just">
              <a:lnSpc>
                <a:spcPct val="150000"/>
              </a:lnSpc>
              <a:buNone/>
            </a:pPr>
            <a:r>
              <a:rPr lang="en-US" sz="2600" b="1" dirty="0">
                <a:latin typeface="Times New Roman" pitchFamily="18" charset="0"/>
                <a:cs typeface="Times New Roman" pitchFamily="18" charset="0"/>
              </a:rPr>
              <a:t>3. Image Restoration</a:t>
            </a:r>
            <a:endParaRPr lang="en-US" sz="2600" dirty="0">
              <a:latin typeface="Times New Roman" pitchFamily="18" charset="0"/>
              <a:cs typeface="Times New Roman" pitchFamily="18" charset="0"/>
            </a:endParaRPr>
          </a:p>
          <a:p>
            <a:pPr algn="just">
              <a:lnSpc>
                <a:spcPct val="150000"/>
              </a:lnSpc>
            </a:pPr>
            <a:r>
              <a:rPr lang="en-US" sz="2600" dirty="0">
                <a:latin typeface="Times New Roman" pitchFamily="18" charset="0"/>
                <a:cs typeface="Times New Roman" pitchFamily="18" charset="0"/>
              </a:rPr>
              <a:t>Image restoration is an area that also deals with improving the appearance of an image. However, unlike enhancement, which is subjective, image restoration is objective, in the sense that restoration techniques tend to be based on mathematical or probabilistic models of image degradation.</a:t>
            </a:r>
          </a:p>
          <a:p>
            <a:pPr algn="just">
              <a:lnSpc>
                <a:spcPct val="170000"/>
              </a:lnSpc>
              <a:buNone/>
            </a:pPr>
            <a:r>
              <a:rPr lang="en-US" sz="2600" b="1" dirty="0">
                <a:latin typeface="Times New Roman" pitchFamily="18" charset="0"/>
                <a:cs typeface="Times New Roman" pitchFamily="18" charset="0"/>
              </a:rPr>
              <a:t>4. Color Image Processing</a:t>
            </a:r>
          </a:p>
          <a:p>
            <a:pPr algn="just">
              <a:lnSpc>
                <a:spcPct val="170000"/>
              </a:lnSpc>
            </a:pPr>
            <a:r>
              <a:rPr lang="en-US" sz="2600" dirty="0">
                <a:latin typeface="Times New Roman" pitchFamily="18" charset="0"/>
                <a:cs typeface="Times New Roman" pitchFamily="18" charset="0"/>
              </a:rPr>
              <a:t>Color image processing is an area that has been gaining its importance because of the significant increase in the use of digital images over the Internet. This may include color modeling and processing in a digital domain etc.</a:t>
            </a:r>
          </a:p>
          <a:p>
            <a:pPr algn="just">
              <a:lnSpc>
                <a:spcPct val="150000"/>
              </a:lnSpc>
            </a:pPr>
            <a:endParaRPr lang="en-US" sz="2400"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Steps in Image Processing </a:t>
            </a:r>
            <a:br>
              <a:rPr lang="en-US" dirty="0"/>
            </a:b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268760"/>
            <a:ext cx="8229600" cy="4525963"/>
          </a:xfrm>
        </p:spPr>
        <p:txBody>
          <a:bodyPr>
            <a:normAutofit/>
          </a:bodyPr>
          <a:lstStyle/>
          <a:p>
            <a:pPr algn="just">
              <a:lnSpc>
                <a:spcPct val="150000"/>
              </a:lnSpc>
              <a:buNone/>
            </a:pPr>
            <a:r>
              <a:rPr lang="en-US" sz="2000" b="1" dirty="0">
                <a:latin typeface="Times New Roman" pitchFamily="18" charset="0"/>
                <a:cs typeface="Times New Roman" pitchFamily="18" charset="0"/>
              </a:rPr>
              <a:t>5. Wavelets and Multiresolution Processing</a:t>
            </a:r>
            <a:endParaRPr lang="en-US" sz="2000"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Wavelets are the foundation for representing images in various degrees of resolution. Images subdivision successively into smaller regions for data compression and for pyramidal representation.</a:t>
            </a:r>
          </a:p>
          <a:p>
            <a:pPr algn="just">
              <a:lnSpc>
                <a:spcPct val="150000"/>
              </a:lnSpc>
              <a:buNone/>
            </a:pPr>
            <a:r>
              <a:rPr lang="en-US" sz="2000" b="1" dirty="0">
                <a:latin typeface="Times New Roman" pitchFamily="18" charset="0"/>
                <a:cs typeface="Times New Roman" pitchFamily="18" charset="0"/>
              </a:rPr>
              <a:t>6. Compression</a:t>
            </a:r>
            <a:endParaRPr lang="en-US" sz="2000"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Compression deals with techniques for reducing the storage required to save an image or the bandwidth to transmit it. Particularly in the uses of internet it is very much necessary to compress data.</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Steps in Image Processing </a:t>
            </a:r>
            <a:br>
              <a:rPr lang="en-US" dirty="0"/>
            </a:b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525963"/>
          </a:xfrm>
        </p:spPr>
        <p:txBody>
          <a:bodyPr>
            <a:normAutofit fontScale="62500" lnSpcReduction="20000"/>
          </a:bodyPr>
          <a:lstStyle/>
          <a:p>
            <a:pPr algn="just">
              <a:lnSpc>
                <a:spcPct val="170000"/>
              </a:lnSpc>
              <a:buNone/>
            </a:pPr>
            <a:r>
              <a:rPr lang="en-US" b="1" dirty="0">
                <a:latin typeface="Times New Roman" pitchFamily="18" charset="0"/>
                <a:cs typeface="Times New Roman" pitchFamily="18" charset="0"/>
              </a:rPr>
              <a:t>7. Morphological Processing</a:t>
            </a:r>
            <a:endParaRPr lang="en-US" dirty="0">
              <a:latin typeface="Times New Roman" pitchFamily="18" charset="0"/>
              <a:cs typeface="Times New Roman" pitchFamily="18" charset="0"/>
            </a:endParaRPr>
          </a:p>
          <a:p>
            <a:pPr algn="just">
              <a:lnSpc>
                <a:spcPct val="170000"/>
              </a:lnSpc>
            </a:pPr>
            <a:r>
              <a:rPr lang="en-US" dirty="0">
                <a:latin typeface="Times New Roman" pitchFamily="18" charset="0"/>
                <a:cs typeface="Times New Roman" pitchFamily="18" charset="0"/>
              </a:rPr>
              <a:t>Morphological processing deals with tools for extracting image components that are useful in the representation and description of shape.</a:t>
            </a:r>
          </a:p>
          <a:p>
            <a:pPr algn="just">
              <a:lnSpc>
                <a:spcPct val="170000"/>
              </a:lnSpc>
              <a:buNone/>
            </a:pPr>
            <a:r>
              <a:rPr lang="en-US" b="1" dirty="0">
                <a:latin typeface="Times New Roman" pitchFamily="18" charset="0"/>
                <a:cs typeface="Times New Roman" pitchFamily="18" charset="0"/>
              </a:rPr>
              <a:t>8. Segmentation</a:t>
            </a:r>
            <a:endParaRPr lang="en-US" dirty="0">
              <a:latin typeface="Times New Roman" pitchFamily="18" charset="0"/>
              <a:cs typeface="Times New Roman" pitchFamily="18" charset="0"/>
            </a:endParaRPr>
          </a:p>
          <a:p>
            <a:pPr algn="just">
              <a:lnSpc>
                <a:spcPct val="170000"/>
              </a:lnSpc>
            </a:pPr>
            <a:r>
              <a:rPr lang="en-US" dirty="0">
                <a:latin typeface="Times New Roman" pitchFamily="18" charset="0"/>
                <a:cs typeface="Times New Roman" pitchFamily="18" charset="0"/>
              </a:rPr>
              <a:t>Segmentation procedures partition an image into its constituent parts or objects. In general, autonomous segmentation is one of the most difficult tasks in digital image processing. A rugged segmentation procedure brings the process a long way toward successful solution of imaging problems that require objects to be identified individually.</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Steps in Image Processing </a:t>
            </a:r>
            <a:br>
              <a:rPr lang="en-US" dirty="0"/>
            </a:b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lgn="just">
              <a:lnSpc>
                <a:spcPct val="160000"/>
              </a:lnSpc>
              <a:buNone/>
            </a:pPr>
            <a:r>
              <a:rPr lang="en-US" sz="2900" b="1" dirty="0">
                <a:latin typeface="Times New Roman" pitchFamily="18" charset="0"/>
                <a:cs typeface="Times New Roman" pitchFamily="18" charset="0"/>
              </a:rPr>
              <a:t>9. Representation and Description</a:t>
            </a:r>
            <a:endParaRPr lang="en-US" sz="2900" dirty="0">
              <a:latin typeface="Times New Roman" pitchFamily="18" charset="0"/>
              <a:cs typeface="Times New Roman" pitchFamily="18" charset="0"/>
            </a:endParaRPr>
          </a:p>
          <a:p>
            <a:pPr algn="just">
              <a:lnSpc>
                <a:spcPct val="160000"/>
              </a:lnSpc>
            </a:pPr>
            <a:r>
              <a:rPr lang="en-US" sz="2900" dirty="0">
                <a:latin typeface="Times New Roman" pitchFamily="18" charset="0"/>
                <a:cs typeface="Times New Roman" pitchFamily="18" charset="0"/>
              </a:rPr>
              <a:t>Representation and description almost always follow the output of a segmentation stage, which usually is raw pixel data, constituting either the boundary of a region or all the points in the region itself. </a:t>
            </a:r>
          </a:p>
          <a:p>
            <a:pPr algn="just">
              <a:lnSpc>
                <a:spcPct val="160000"/>
              </a:lnSpc>
            </a:pPr>
            <a:r>
              <a:rPr lang="en-US" sz="2900" dirty="0">
                <a:latin typeface="Times New Roman" pitchFamily="18" charset="0"/>
                <a:cs typeface="Times New Roman" pitchFamily="18" charset="0"/>
              </a:rPr>
              <a:t>Choosing a representation is only part of the solution for transforming raw data into a form suitable for subsequent computer processing. </a:t>
            </a:r>
          </a:p>
          <a:p>
            <a:pPr algn="just">
              <a:lnSpc>
                <a:spcPct val="160000"/>
              </a:lnSpc>
            </a:pPr>
            <a:r>
              <a:rPr lang="en-US" sz="2900" dirty="0">
                <a:latin typeface="Times New Roman" pitchFamily="18" charset="0"/>
                <a:cs typeface="Times New Roman" pitchFamily="18" charset="0"/>
              </a:rPr>
              <a:t>Description deals with extracting attributes that result in some quantitative information of interest or are basic for differentiating one class of objects from another.</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Steps in Image Processing </a:t>
            </a:r>
            <a:br>
              <a:rPr lang="en-US" dirty="0"/>
            </a:b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lum/>
          </a:blip>
          <a:srcRect/>
          <a:stretch>
            <a:fillRect/>
          </a:stretch>
        </p:blipFill>
        <p:spPr bwMode="auto">
          <a:xfrm>
            <a:off x="467544" y="980728"/>
            <a:ext cx="7272808" cy="5400600"/>
          </a:xfrm>
          <a:prstGeom prst="rect">
            <a:avLst/>
          </a:prstGeom>
          <a:noFill/>
          <a:ln w="9525">
            <a:noFill/>
            <a:miter lim="800000"/>
            <a:headEnd/>
            <a:tailEnd/>
          </a:ln>
        </p:spPr>
      </p:pic>
      <p:sp>
        <p:nvSpPr>
          <p:cNvPr id="5" name="Title 1"/>
          <p:cNvSpPr txBox="1">
            <a:spLocks/>
          </p:cNvSpPr>
          <p:nvPr/>
        </p:nvSpPr>
        <p:spPr>
          <a:xfrm>
            <a:off x="457200"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rPr>
              <a:t>Procedural Models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rmAutofit fontScale="77500" lnSpcReduction="20000"/>
          </a:bodyPr>
          <a:lstStyle/>
          <a:p>
            <a:pPr algn="just">
              <a:lnSpc>
                <a:spcPct val="160000"/>
              </a:lnSpc>
              <a:buNone/>
            </a:pPr>
            <a:r>
              <a:rPr lang="en-US" sz="2600" b="1" dirty="0">
                <a:latin typeface="Times New Roman" pitchFamily="18" charset="0"/>
                <a:cs typeface="Times New Roman" pitchFamily="18" charset="0"/>
              </a:rPr>
              <a:t>10. Object recognition</a:t>
            </a:r>
            <a:endParaRPr lang="en-US" sz="2600" dirty="0">
              <a:latin typeface="Times New Roman" pitchFamily="18" charset="0"/>
              <a:cs typeface="Times New Roman" pitchFamily="18" charset="0"/>
            </a:endParaRPr>
          </a:p>
          <a:p>
            <a:pPr algn="just">
              <a:lnSpc>
                <a:spcPct val="160000"/>
              </a:lnSpc>
            </a:pPr>
            <a:r>
              <a:rPr lang="en-US" sz="2600" dirty="0">
                <a:latin typeface="Times New Roman" pitchFamily="18" charset="0"/>
                <a:cs typeface="Times New Roman" pitchFamily="18" charset="0"/>
              </a:rPr>
              <a:t>Recognition is the process that assigns a label, such as, “vehicle” to an object based on its descriptors.</a:t>
            </a:r>
          </a:p>
          <a:p>
            <a:pPr algn="just">
              <a:lnSpc>
                <a:spcPct val="160000"/>
              </a:lnSpc>
              <a:buNone/>
            </a:pPr>
            <a:r>
              <a:rPr lang="en-US" sz="2600" b="1" dirty="0">
                <a:latin typeface="Times New Roman" pitchFamily="18" charset="0"/>
                <a:cs typeface="Times New Roman" pitchFamily="18" charset="0"/>
              </a:rPr>
              <a:t>11. Knowledge Base:</a:t>
            </a:r>
            <a:endParaRPr lang="en-US" sz="2600" dirty="0">
              <a:latin typeface="Times New Roman" pitchFamily="18" charset="0"/>
              <a:cs typeface="Times New Roman" pitchFamily="18" charset="0"/>
            </a:endParaRPr>
          </a:p>
          <a:p>
            <a:pPr algn="just">
              <a:lnSpc>
                <a:spcPct val="160000"/>
              </a:lnSpc>
            </a:pPr>
            <a:r>
              <a:rPr lang="en-US" sz="2600" dirty="0">
                <a:latin typeface="Times New Roman" pitchFamily="18" charset="0"/>
                <a:cs typeface="Times New Roman" pitchFamily="18" charset="0"/>
              </a:rPr>
              <a:t>Knowledge may be as simple as detailing regions of an image where the information of interest is known to be located, thus limiting the search that has to be conducted in seeking that information. The knowledge base also can be quite complex, such as an interrelated list of all major possible defects in a materials inspection problem or an image database containing high-resolution satellite images of a region in connection with change-detection applications.</a:t>
            </a:r>
          </a:p>
          <a:p>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Steps in Image Processing </a:t>
            </a:r>
            <a:br>
              <a:rPr lang="en-US" dirty="0"/>
            </a:b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Image Acquisition</a:t>
            </a:r>
            <a:br>
              <a:rPr lang="en-US" dirty="0"/>
            </a:br>
            <a:endParaRPr lang="en-US" dirty="0"/>
          </a:p>
        </p:txBody>
      </p:sp>
      <p:sp>
        <p:nvSpPr>
          <p:cNvPr id="3" name="Content Placeholder 2"/>
          <p:cNvSpPr>
            <a:spLocks noGrp="1"/>
          </p:cNvSpPr>
          <p:nvPr>
            <p:ph idx="1"/>
          </p:nvPr>
        </p:nvSpPr>
        <p:spPr>
          <a:xfrm>
            <a:off x="395536" y="1207293"/>
            <a:ext cx="8229600" cy="4525963"/>
          </a:xfrm>
        </p:spPr>
        <p:txBody>
          <a:bodyPr>
            <a:normAutofit fontScale="92500" lnSpcReduction="10000"/>
          </a:bodyPr>
          <a:lstStyle/>
          <a:p>
            <a:pPr algn="just">
              <a:lnSpc>
                <a:spcPct val="150000"/>
              </a:lnSpc>
            </a:pPr>
            <a:r>
              <a:rPr lang="en-US" sz="2000" dirty="0">
                <a:latin typeface="Times New Roman" pitchFamily="18" charset="0"/>
                <a:cs typeface="Times New Roman" pitchFamily="18" charset="0"/>
              </a:rPr>
              <a:t>In image processing it is defined as the action of retrieving an image from some source, usually a hardware based source for processing. </a:t>
            </a:r>
          </a:p>
          <a:p>
            <a:pPr algn="just">
              <a:lnSpc>
                <a:spcPct val="150000"/>
              </a:lnSpc>
            </a:pPr>
            <a:r>
              <a:rPr lang="en-US" sz="2000" dirty="0">
                <a:latin typeface="Times New Roman" pitchFamily="18" charset="0"/>
                <a:cs typeface="Times New Roman" pitchFamily="18" charset="0"/>
              </a:rPr>
              <a:t>It is the first step in the workflow sequence because, without image, no processing is possible. </a:t>
            </a:r>
          </a:p>
          <a:p>
            <a:pPr algn="just">
              <a:lnSpc>
                <a:spcPct val="150000"/>
              </a:lnSpc>
            </a:pPr>
            <a:r>
              <a:rPr lang="en-US" sz="2000" dirty="0">
                <a:latin typeface="Times New Roman" pitchFamily="18" charset="0"/>
                <a:cs typeface="Times New Roman" pitchFamily="18" charset="0"/>
              </a:rPr>
              <a:t>The image that is acquired is completely unprocessed</a:t>
            </a:r>
          </a:p>
          <a:p>
            <a:pPr algn="just">
              <a:lnSpc>
                <a:spcPct val="150000"/>
              </a:lnSpc>
            </a:pPr>
            <a:r>
              <a:rPr lang="en-US" sz="2000" dirty="0">
                <a:latin typeface="Times New Roman" pitchFamily="18" charset="0"/>
                <a:cs typeface="Times New Roman" pitchFamily="18" charset="0"/>
              </a:rPr>
              <a:t>Now the incoming energy is transformed into a voltage by the combination of input electrical power and sensor material that is responsive to a particular type of energy being detected. </a:t>
            </a:r>
          </a:p>
          <a:p>
            <a:pPr algn="just">
              <a:lnSpc>
                <a:spcPct val="150000"/>
              </a:lnSpc>
            </a:pPr>
            <a:r>
              <a:rPr lang="en-US" sz="2000" dirty="0">
                <a:latin typeface="Times New Roman" pitchFamily="18" charset="0"/>
                <a:cs typeface="Times New Roman" pitchFamily="18" charset="0"/>
              </a:rPr>
              <a:t>The output voltage waveform is the response of the sensors and a digital quantity is obtained from each sensor by digitizing its response </a:t>
            </a:r>
          </a:p>
          <a:p>
            <a:pPr>
              <a:buNone/>
            </a:pP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Image Acquisition</a:t>
            </a:r>
            <a:br>
              <a:rPr lang="en-US" dirty="0"/>
            </a:b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611560" y="1116272"/>
            <a:ext cx="7344816" cy="5292589"/>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lstStyle/>
          <a:p>
            <a:pPr>
              <a:lnSpc>
                <a:spcPct val="150000"/>
              </a:lnSpc>
              <a:buNone/>
            </a:pPr>
            <a:r>
              <a:rPr lang="en-US" sz="2000" dirty="0">
                <a:latin typeface="Times New Roman" pitchFamily="18" charset="0"/>
                <a:cs typeface="Times New Roman" pitchFamily="18" charset="0"/>
              </a:rPr>
              <a:t>There are 3 principal sensor arrangements (produce an electrical output proportional to light intensity).</a:t>
            </a:r>
          </a:p>
          <a:p>
            <a:pPr>
              <a:lnSpc>
                <a:spcPct val="150000"/>
              </a:lnSpc>
              <a:buNone/>
            </a:pP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)Single imaging Sensor </a:t>
            </a:r>
          </a:p>
          <a:p>
            <a:pPr>
              <a:lnSpc>
                <a:spcPct val="150000"/>
              </a:lnSpc>
              <a:buNone/>
            </a:pPr>
            <a:r>
              <a:rPr lang="en-US" sz="2000" dirty="0">
                <a:latin typeface="Times New Roman" pitchFamily="18" charset="0"/>
                <a:cs typeface="Times New Roman" pitchFamily="18" charset="0"/>
              </a:rPr>
              <a:t>(ii) Line sensor</a:t>
            </a:r>
          </a:p>
          <a:p>
            <a:pPr>
              <a:lnSpc>
                <a:spcPct val="150000"/>
              </a:lnSpc>
              <a:buNone/>
            </a:pPr>
            <a:r>
              <a:rPr lang="en-US" sz="2000" dirty="0">
                <a:latin typeface="Times New Roman" pitchFamily="18" charset="0"/>
                <a:cs typeface="Times New Roman" pitchFamily="18" charset="0"/>
              </a:rPr>
              <a:t> (iii)Array sensor</a:t>
            </a:r>
          </a:p>
          <a:p>
            <a:endParaRPr lang="en-US" dirty="0"/>
          </a:p>
        </p:txBody>
      </p:sp>
      <p:pic>
        <p:nvPicPr>
          <p:cNvPr id="4" name="Picture 3"/>
          <p:cNvPicPr/>
          <p:nvPr/>
        </p:nvPicPr>
        <p:blipFill>
          <a:blip r:embed="rId2" cstate="print">
            <a:lum bright="-40000" contrast="40000"/>
          </a:blip>
          <a:stretch>
            <a:fillRect/>
          </a:stretch>
        </p:blipFill>
        <p:spPr>
          <a:xfrm>
            <a:off x="1907704" y="3429000"/>
            <a:ext cx="5976664" cy="2664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419872" y="6165304"/>
            <a:ext cx="2563522" cy="369332"/>
          </a:xfrm>
          <a:prstGeom prst="rect">
            <a:avLst/>
          </a:prstGeom>
        </p:spPr>
        <p:txBody>
          <a:bodyPr wrap="none">
            <a:spAutoFit/>
          </a:bodyPr>
          <a:lstStyle/>
          <a:p>
            <a:r>
              <a:rPr lang="en-US" dirty="0">
                <a:latin typeface="Times New Roman" pitchFamily="18" charset="0"/>
                <a:cs typeface="Times New Roman" pitchFamily="18" charset="0"/>
              </a:rPr>
              <a:t>1. Single imaging Sensor </a:t>
            </a:r>
            <a:endParaRPr lang="en-US" dirty="0"/>
          </a:p>
        </p:txBody>
      </p:sp>
      <p:sp>
        <p:nvSpPr>
          <p:cNvPr id="6"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Image Acquisition</a:t>
            </a:r>
            <a:br>
              <a:rPr lang="en-US" dirty="0"/>
            </a:b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t="22222"/>
          <a:stretch>
            <a:fillRect/>
          </a:stretch>
        </p:blipFill>
        <p:spPr>
          <a:xfrm>
            <a:off x="395536" y="1124744"/>
            <a:ext cx="7992888" cy="1008112"/>
          </a:xfrm>
          <a:prstGeom prst="rect">
            <a:avLst/>
          </a:prstGeom>
        </p:spPr>
      </p:pic>
      <p:pic>
        <p:nvPicPr>
          <p:cNvPr id="5" name="image3.jpeg"/>
          <p:cNvPicPr/>
          <p:nvPr/>
        </p:nvPicPr>
        <p:blipFill>
          <a:blip r:embed="rId3" cstate="print"/>
          <a:stretch>
            <a:fillRect/>
          </a:stretch>
        </p:blipFill>
        <p:spPr>
          <a:xfrm>
            <a:off x="2267744" y="2708920"/>
            <a:ext cx="4176464" cy="3328020"/>
          </a:xfrm>
          <a:prstGeom prst="rect">
            <a:avLst/>
          </a:prstGeom>
        </p:spPr>
      </p:pic>
      <p:sp>
        <p:nvSpPr>
          <p:cNvPr id="6"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Image Acquisition</a:t>
            </a:r>
            <a:br>
              <a:rPr lang="en-US" dirty="0"/>
            </a:br>
            <a:endParaRPr lang="en-US" dirty="0"/>
          </a:p>
        </p:txBody>
      </p:sp>
      <p:sp>
        <p:nvSpPr>
          <p:cNvPr id="7" name="Rectangle 6"/>
          <p:cNvSpPr/>
          <p:nvPr/>
        </p:nvSpPr>
        <p:spPr>
          <a:xfrm>
            <a:off x="2123728" y="1988840"/>
            <a:ext cx="4572000" cy="400110"/>
          </a:xfrm>
          <a:prstGeom prst="rect">
            <a:avLst/>
          </a:prstGeom>
        </p:spPr>
        <p:txBody>
          <a:bodyPr>
            <a:spAutoFit/>
          </a:bodyPr>
          <a:lstStyle/>
          <a:p>
            <a:pPr algn="ctr"/>
            <a:r>
              <a:rPr lang="en-US" sz="2000" b="1" dirty="0">
                <a:latin typeface="Times New Roman" pitchFamily="18" charset="0"/>
                <a:cs typeface="Times New Roman" pitchFamily="18" charset="0"/>
              </a:rPr>
              <a:t>(ii) Line sensor</a:t>
            </a:r>
          </a:p>
        </p:txBody>
      </p:sp>
      <p:sp>
        <p:nvSpPr>
          <p:cNvPr id="8" name="Rectangle 7"/>
          <p:cNvSpPr/>
          <p:nvPr/>
        </p:nvSpPr>
        <p:spPr>
          <a:xfrm>
            <a:off x="3275856" y="6093296"/>
            <a:ext cx="2036135" cy="400110"/>
          </a:xfrm>
          <a:prstGeom prst="rect">
            <a:avLst/>
          </a:prstGeom>
        </p:spPr>
        <p:txBody>
          <a:bodyPr wrap="none">
            <a:spAutoFit/>
          </a:bodyPr>
          <a:lstStyle/>
          <a:p>
            <a:r>
              <a:rPr lang="en-US" dirty="0"/>
              <a:t> (</a:t>
            </a:r>
            <a:r>
              <a:rPr lang="en-US" sz="2000" b="1" dirty="0">
                <a:latin typeface="Times New Roman" pitchFamily="18" charset="0"/>
                <a:cs typeface="Times New Roman" pitchFamily="18" charset="0"/>
              </a:rPr>
              <a:t>iii)Array sensor</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44624"/>
            <a:ext cx="8229600" cy="1143000"/>
          </a:xfrm>
        </p:spPr>
        <p:txBody>
          <a:bodyPr>
            <a:normAutofit/>
          </a:bodyPr>
          <a:lstStyle/>
          <a:p>
            <a:r>
              <a:rPr lang="en-IN" sz="3200" b="1" dirty="0">
                <a:solidFill>
                  <a:srgbClr val="FFC000"/>
                </a:solidFill>
                <a:latin typeface="Times New Roman" pitchFamily="18" charset="0"/>
                <a:cs typeface="Times New Roman" pitchFamily="18" charset="0"/>
              </a:rPr>
              <a:t>Image Acquisition using a single sensor </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08720"/>
            <a:ext cx="8229600" cy="5949280"/>
          </a:xfrm>
        </p:spPr>
        <p:txBody>
          <a:bodyPr>
            <a:normAutofit/>
          </a:bodyPr>
          <a:lstStyle/>
          <a:p>
            <a:pPr algn="just">
              <a:lnSpc>
                <a:spcPct val="150000"/>
              </a:lnSpc>
              <a:buNone/>
            </a:pPr>
            <a:r>
              <a:rPr lang="en-IN" sz="2000" dirty="0">
                <a:latin typeface="Times New Roman" pitchFamily="18" charset="0"/>
                <a:cs typeface="Times New Roman" pitchFamily="18" charset="0"/>
              </a:rPr>
              <a:t>Example of a single sensor is a photodiode. Now to obtain a two dimensional image using a single sensor, the motion should be in both x and y directions </a:t>
            </a:r>
          </a:p>
          <a:p>
            <a:pPr algn="just">
              <a:lnSpc>
                <a:spcPct val="150000"/>
              </a:lnSpc>
            </a:pPr>
            <a:r>
              <a:rPr lang="en-IN" sz="2000" dirty="0">
                <a:latin typeface="Times New Roman" pitchFamily="18" charset="0"/>
                <a:cs typeface="Times New Roman" pitchFamily="18" charset="0"/>
              </a:rPr>
              <a:t>Rotation provides motion in one direction </a:t>
            </a:r>
          </a:p>
          <a:p>
            <a:pPr algn="just">
              <a:lnSpc>
                <a:spcPct val="150000"/>
              </a:lnSpc>
            </a:pPr>
            <a:r>
              <a:rPr lang="en-IN" sz="2000" dirty="0">
                <a:latin typeface="Times New Roman" pitchFamily="18" charset="0"/>
                <a:cs typeface="Times New Roman" pitchFamily="18" charset="0"/>
              </a:rPr>
              <a:t>Linear motion provides motion in the perpendicular  direction</a:t>
            </a:r>
          </a:p>
          <a:p>
            <a:pPr>
              <a:lnSpc>
                <a:spcPct val="150000"/>
              </a:lnSpc>
            </a:pPr>
            <a:endParaRPr lang="en-IN"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a:p>
            <a:pPr>
              <a:lnSpc>
                <a:spcPct val="150000"/>
              </a:lnSpc>
            </a:pPr>
            <a:endParaRPr lang="en-IN" sz="2000" dirty="0">
              <a:latin typeface="Times New Roman" pitchFamily="18" charset="0"/>
              <a:cs typeface="Times New Roman" pitchFamily="18" charset="0"/>
            </a:endParaRPr>
          </a:p>
        </p:txBody>
      </p:sp>
      <p:pic>
        <p:nvPicPr>
          <p:cNvPr id="4" name="image4.jpeg"/>
          <p:cNvPicPr/>
          <p:nvPr/>
        </p:nvPicPr>
        <p:blipFill>
          <a:blip r:embed="rId2" cstate="print"/>
          <a:stretch>
            <a:fillRect/>
          </a:stretch>
        </p:blipFill>
        <p:spPr>
          <a:xfrm>
            <a:off x="1979712" y="2996952"/>
            <a:ext cx="3600400" cy="2376264"/>
          </a:xfrm>
          <a:prstGeom prst="rect">
            <a:avLst/>
          </a:prstGeom>
        </p:spPr>
      </p:pic>
      <p:sp>
        <p:nvSpPr>
          <p:cNvPr id="5" name="Rectangle 4"/>
          <p:cNvSpPr/>
          <p:nvPr/>
        </p:nvSpPr>
        <p:spPr>
          <a:xfrm>
            <a:off x="1043608" y="5229200"/>
            <a:ext cx="6732240" cy="873572"/>
          </a:xfrm>
          <a:prstGeom prst="rect">
            <a:avLst/>
          </a:prstGeom>
        </p:spPr>
        <p:txBody>
          <a:bodyPr wrap="square">
            <a:spAutoFit/>
          </a:bodyPr>
          <a:lstStyle/>
          <a:p>
            <a:pPr algn="ctr">
              <a:lnSpc>
                <a:spcPct val="150000"/>
              </a:lnSpc>
              <a:buNone/>
            </a:pPr>
            <a:r>
              <a:rPr lang="en-IN" b="1" dirty="0">
                <a:latin typeface="Times New Roman" pitchFamily="18" charset="0"/>
                <a:cs typeface="Times New Roman" pitchFamily="18" charset="0"/>
              </a:rPr>
              <a:t>Combining  a single sensor with motion to generate 2D image </a:t>
            </a:r>
          </a:p>
          <a:p>
            <a:pPr>
              <a:lnSpc>
                <a:spcPct val="150000"/>
              </a:lnSpc>
            </a:pPr>
            <a:endParaRPr lang="en-US" dirty="0">
              <a:latin typeface="Times New Roman" pitchFamily="18" charset="0"/>
              <a:cs typeface="Times New Roman" pitchFamily="18" charset="0"/>
            </a:endParaRPr>
          </a:p>
        </p:txBody>
      </p:sp>
      <p:sp>
        <p:nvSpPr>
          <p:cNvPr id="6" name="Rectangle 5"/>
          <p:cNvSpPr/>
          <p:nvPr/>
        </p:nvSpPr>
        <p:spPr>
          <a:xfrm>
            <a:off x="539552" y="5618564"/>
            <a:ext cx="8280920" cy="1431161"/>
          </a:xfrm>
          <a:prstGeom prst="rect">
            <a:avLst/>
          </a:prstGeom>
        </p:spPr>
        <p:txBody>
          <a:bodyPr wrap="square">
            <a:spAutoFit/>
          </a:bodyPr>
          <a:lstStyle/>
          <a:p>
            <a:pPr algn="ctr">
              <a:lnSpc>
                <a:spcPct val="150000"/>
              </a:lnSpc>
            </a:pPr>
            <a:r>
              <a:rPr lang="en-IN" sz="2000" dirty="0">
                <a:latin typeface="Times New Roman" pitchFamily="18" charset="0"/>
                <a:cs typeface="Times New Roman" pitchFamily="18" charset="0"/>
              </a:rPr>
              <a:t>This is an inexpensive method and we can obtain high resolution images with high precision control. But the downside of this method is that it is slow </a:t>
            </a:r>
          </a:p>
          <a:p>
            <a:pPr>
              <a:lnSpc>
                <a:spcPct val="150000"/>
              </a:lnSpc>
            </a:pPr>
            <a:endParaRPr lang="en-US" dirty="0">
              <a:latin typeface="Times New Roman" pitchFamily="18" charset="0"/>
              <a:cs typeface="Times New Roman" pitchFamily="18"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495325"/>
            <a:ext cx="8229600" cy="4525963"/>
          </a:xfrm>
        </p:spPr>
        <p:txBody>
          <a:bodyPr>
            <a:normAutofit/>
          </a:bodyPr>
          <a:lstStyle/>
          <a:p>
            <a:pPr algn="just">
              <a:lnSpc>
                <a:spcPct val="150000"/>
              </a:lnSpc>
            </a:pPr>
            <a:r>
              <a:rPr lang="en-US" sz="2000" dirty="0">
                <a:latin typeface="Times New Roman" pitchFamily="18" charset="0"/>
                <a:ea typeface="Tahoma" pitchFamily="34" charset="0"/>
                <a:cs typeface="Times New Roman" pitchFamily="18" charset="0"/>
              </a:rPr>
              <a:t>The most common sensor of this type is the photodiode, which is constructed of silicon materials and whose output voltage waveform is proportional to light. </a:t>
            </a:r>
          </a:p>
          <a:p>
            <a:pPr algn="just">
              <a:lnSpc>
                <a:spcPct val="150000"/>
              </a:lnSpc>
            </a:pPr>
            <a:r>
              <a:rPr lang="en-US" sz="2000" dirty="0">
                <a:latin typeface="Times New Roman" pitchFamily="18" charset="0"/>
                <a:ea typeface="Tahoma" pitchFamily="34" charset="0"/>
                <a:cs typeface="Times New Roman" pitchFamily="18" charset="0"/>
              </a:rPr>
              <a:t>The use of a filter in front of a sensor improves selectivity. </a:t>
            </a:r>
          </a:p>
          <a:p>
            <a:pPr algn="just">
              <a:lnSpc>
                <a:spcPct val="150000"/>
              </a:lnSpc>
            </a:pPr>
            <a:r>
              <a:rPr lang="en-US" sz="2000" dirty="0">
                <a:latin typeface="Times New Roman" pitchFamily="18" charset="0"/>
                <a:ea typeface="Tahoma" pitchFamily="34" charset="0"/>
                <a:cs typeface="Times New Roman" pitchFamily="18" charset="0"/>
              </a:rPr>
              <a:t>For example, a green (pass) filter in front of a light sensor </a:t>
            </a:r>
            <a:r>
              <a:rPr lang="en-US" sz="2000" dirty="0" err="1">
                <a:latin typeface="Times New Roman" pitchFamily="18" charset="0"/>
                <a:ea typeface="Tahoma" pitchFamily="34" charset="0"/>
                <a:cs typeface="Times New Roman" pitchFamily="18" charset="0"/>
              </a:rPr>
              <a:t>favours</a:t>
            </a:r>
            <a:r>
              <a:rPr lang="en-US" sz="2000" dirty="0">
                <a:latin typeface="Times New Roman" pitchFamily="18" charset="0"/>
                <a:ea typeface="Tahoma" pitchFamily="34" charset="0"/>
                <a:cs typeface="Times New Roman" pitchFamily="18" charset="0"/>
              </a:rPr>
              <a:t> light in the green band of the color spectrum. </a:t>
            </a:r>
          </a:p>
          <a:p>
            <a:pPr algn="just">
              <a:lnSpc>
                <a:spcPct val="150000"/>
              </a:lnSpc>
            </a:pPr>
            <a:r>
              <a:rPr lang="en-US" sz="2000" dirty="0">
                <a:latin typeface="Times New Roman" pitchFamily="18" charset="0"/>
                <a:ea typeface="Tahoma" pitchFamily="34" charset="0"/>
                <a:cs typeface="Times New Roman" pitchFamily="18" charset="0"/>
              </a:rPr>
              <a:t>As a consequence, the sensor output will be stronger for green light than for other components in the visible spectrum.</a:t>
            </a:r>
          </a:p>
        </p:txBody>
      </p:sp>
      <p:sp>
        <p:nvSpPr>
          <p:cNvPr id="4" name="Title 1"/>
          <p:cNvSpPr>
            <a:spLocks noGrp="1"/>
          </p:cNvSpPr>
          <p:nvPr>
            <p:ph type="title"/>
          </p:nvPr>
        </p:nvSpPr>
        <p:spPr>
          <a:xfrm>
            <a:off x="-36512" y="44624"/>
            <a:ext cx="8229600" cy="1143000"/>
          </a:xfrm>
        </p:spPr>
        <p:txBody>
          <a:bodyPr>
            <a:normAutofit/>
          </a:bodyPr>
          <a:lstStyle/>
          <a:p>
            <a:r>
              <a:rPr lang="en-IN" sz="3200" b="1" dirty="0">
                <a:solidFill>
                  <a:srgbClr val="FFC000"/>
                </a:solidFill>
                <a:latin typeface="Times New Roman" pitchFamily="18" charset="0"/>
                <a:cs typeface="Times New Roman" pitchFamily="18" charset="0"/>
              </a:rPr>
              <a:t>Image Acquisition using a single sensor </a:t>
            </a:r>
            <a:endParaRPr lang="en-US" sz="3200" b="1" dirty="0">
              <a:solidFill>
                <a:srgbClr val="FFC000"/>
              </a:solidFill>
              <a:latin typeface="Times New Roman" pitchFamily="18" charset="0"/>
              <a:cs typeface="Times New Roman"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2776"/>
            <a:ext cx="8229600" cy="4713387"/>
          </a:xfrm>
        </p:spPr>
        <p:txBody>
          <a:bodyPr>
            <a:normAutofit lnSpcReduction="10000"/>
          </a:bodyPr>
          <a:lstStyle/>
          <a:p>
            <a:pPr>
              <a:lnSpc>
                <a:spcPct val="150000"/>
              </a:lnSpc>
            </a:pPr>
            <a:r>
              <a:rPr lang="en-US" sz="2000" dirty="0">
                <a:latin typeface="Times New Roman" pitchFamily="18" charset="0"/>
                <a:cs typeface="Times New Roman" pitchFamily="18" charset="0"/>
              </a:rPr>
              <a:t>In order to generate a 2-D image using a single sensor, there have to be relative displacements in both the x- and y-directions between the sensor and the area to be imaged.</a:t>
            </a:r>
          </a:p>
          <a:p>
            <a:pPr>
              <a:lnSpc>
                <a:spcPct val="150000"/>
              </a:lnSpc>
            </a:pPr>
            <a:r>
              <a:rPr lang="en-US" sz="2000" dirty="0">
                <a:latin typeface="Times New Roman" pitchFamily="18" charset="0"/>
                <a:cs typeface="Times New Roman" pitchFamily="18" charset="0"/>
              </a:rPr>
              <a:t> An arrangement used in high precision scanning, where a film negative is mounted onto a drum whose mechanical rotation provides displacement in one dimension. </a:t>
            </a:r>
          </a:p>
          <a:p>
            <a:pPr>
              <a:lnSpc>
                <a:spcPct val="150000"/>
              </a:lnSpc>
            </a:pPr>
            <a:r>
              <a:rPr lang="en-US" sz="2000" dirty="0">
                <a:latin typeface="Times New Roman" pitchFamily="18" charset="0"/>
                <a:cs typeface="Times New Roman" pitchFamily="18" charset="0"/>
              </a:rPr>
              <a:t>The single sensor is mounted on a lead screw that provides motion in the perpendicular direction. </a:t>
            </a:r>
          </a:p>
          <a:p>
            <a:pPr>
              <a:lnSpc>
                <a:spcPct val="150000"/>
              </a:lnSpc>
            </a:pPr>
            <a:r>
              <a:rPr lang="en-US" sz="2000" dirty="0">
                <a:latin typeface="Times New Roman" pitchFamily="18" charset="0"/>
                <a:cs typeface="Times New Roman" pitchFamily="18" charset="0"/>
              </a:rPr>
              <a:t>Since mechanical motion can be controlled with high precision, this method is an inexpensive (but slow) way to obtain high-resolution images.</a:t>
            </a:r>
          </a:p>
        </p:txBody>
      </p:sp>
      <p:sp>
        <p:nvSpPr>
          <p:cNvPr id="4" name="Title 1"/>
          <p:cNvSpPr>
            <a:spLocks noGrp="1"/>
          </p:cNvSpPr>
          <p:nvPr>
            <p:ph type="title"/>
          </p:nvPr>
        </p:nvSpPr>
        <p:spPr>
          <a:xfrm>
            <a:off x="-36512" y="44624"/>
            <a:ext cx="8229600" cy="1143000"/>
          </a:xfrm>
        </p:spPr>
        <p:txBody>
          <a:bodyPr>
            <a:normAutofit/>
          </a:bodyPr>
          <a:lstStyle/>
          <a:p>
            <a:r>
              <a:rPr lang="en-IN" sz="3200" b="1" dirty="0">
                <a:solidFill>
                  <a:srgbClr val="FFC000"/>
                </a:solidFill>
                <a:latin typeface="Times New Roman" pitchFamily="18" charset="0"/>
                <a:cs typeface="Times New Roman" pitchFamily="18" charset="0"/>
              </a:rPr>
              <a:t>Image Acquisition using a single sensor </a:t>
            </a:r>
            <a:endParaRPr lang="en-US" sz="3200" b="1" dirty="0">
              <a:solidFill>
                <a:srgbClr val="FFC000"/>
              </a:solidFill>
              <a:latin typeface="Times New Roman" pitchFamily="18" charset="0"/>
              <a:cs typeface="Times New Roman"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4525963"/>
          </a:xfrm>
        </p:spPr>
        <p:txBody>
          <a:bodyPr/>
          <a:lstStyle/>
          <a:p>
            <a:pPr>
              <a:lnSpc>
                <a:spcPct val="150000"/>
              </a:lnSpc>
            </a:pPr>
            <a:r>
              <a:rPr lang="en-IN" sz="2000" dirty="0">
                <a:latin typeface="Times New Roman" pitchFamily="18" charset="0"/>
                <a:cs typeface="Times New Roman" pitchFamily="18" charset="0"/>
              </a:rPr>
              <a:t>The sensor strips provides imaging in one direction </a:t>
            </a:r>
          </a:p>
          <a:p>
            <a:pPr>
              <a:lnSpc>
                <a:spcPct val="150000"/>
              </a:lnSpc>
            </a:pPr>
            <a:r>
              <a:rPr lang="en-IN" sz="2000" dirty="0">
                <a:latin typeface="Times New Roman" pitchFamily="18" charset="0"/>
                <a:cs typeface="Times New Roman" pitchFamily="18" charset="0"/>
              </a:rPr>
              <a:t>Motion perpendicular to the strip provides images in other direction </a:t>
            </a:r>
          </a:p>
          <a:p>
            <a:pPr>
              <a:buNone/>
            </a:pPr>
            <a:endParaRPr lang="en-US" dirty="0"/>
          </a:p>
        </p:txBody>
      </p:sp>
      <p:sp>
        <p:nvSpPr>
          <p:cNvPr id="4" name="Title 1"/>
          <p:cNvSpPr txBox="1">
            <a:spLocks/>
          </p:cNvSpPr>
          <p:nvPr/>
        </p:nvSpPr>
        <p:spPr>
          <a:xfrm>
            <a:off x="-36512"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rPr>
              <a:t>Image Acquisition using a Line sensor </a:t>
            </a:r>
            <a:endPar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115616" y="2132856"/>
            <a:ext cx="6480720" cy="4270136"/>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832" y="1196752"/>
            <a:ext cx="8229600" cy="5472608"/>
          </a:xfrm>
        </p:spPr>
        <p:txBody>
          <a:bodyPr>
            <a:noAutofit/>
          </a:bodyPr>
          <a:lstStyle/>
          <a:p>
            <a:pPr algn="just">
              <a:lnSpc>
                <a:spcPct val="150000"/>
              </a:lnSpc>
            </a:pPr>
            <a:r>
              <a:rPr lang="en-IN" sz="2000" dirty="0">
                <a:latin typeface="Times New Roman" pitchFamily="18" charset="0"/>
                <a:cs typeface="Times New Roman" pitchFamily="18" charset="0"/>
              </a:rPr>
              <a:t>In this individual sensors are arranged in the form of a 2D array. This type of arrangement is found in digital cameras </a:t>
            </a:r>
            <a:r>
              <a:rPr lang="en-IN" sz="2000" dirty="0" err="1">
                <a:latin typeface="Times New Roman" pitchFamily="18" charset="0"/>
                <a:cs typeface="Times New Roman" pitchFamily="18" charset="0"/>
              </a:rPr>
              <a:t>eg</a:t>
            </a:r>
            <a:r>
              <a:rPr lang="en-IN" sz="2000" dirty="0">
                <a:latin typeface="Times New Roman" pitchFamily="18" charset="0"/>
                <a:cs typeface="Times New Roman" pitchFamily="18" charset="0"/>
              </a:rPr>
              <a:t>: CCD array</a:t>
            </a:r>
          </a:p>
          <a:p>
            <a:pPr algn="just">
              <a:lnSpc>
                <a:spcPct val="150000"/>
              </a:lnSpc>
            </a:pPr>
            <a:r>
              <a:rPr lang="en-IN" sz="2000" dirty="0">
                <a:latin typeface="Times New Roman" pitchFamily="18" charset="0"/>
                <a:cs typeface="Times New Roman" pitchFamily="18" charset="0"/>
              </a:rPr>
              <a:t>In this, the response of each sensor is proportional to the integral of the light energy projected onto the surface of the sensor.</a:t>
            </a:r>
          </a:p>
          <a:p>
            <a:pPr algn="just">
              <a:lnSpc>
                <a:spcPct val="150000"/>
              </a:lnSpc>
            </a:pPr>
            <a:r>
              <a:rPr lang="en-IN" sz="2000" dirty="0">
                <a:latin typeface="Times New Roman" pitchFamily="18" charset="0"/>
                <a:cs typeface="Times New Roman" pitchFamily="18" charset="0"/>
              </a:rPr>
              <a:t>Noise reduction is achieved by letting the sensor integrate the input light signal over minutes or ever hours </a:t>
            </a:r>
          </a:p>
          <a:p>
            <a:pPr algn="just">
              <a:lnSpc>
                <a:spcPct val="150000"/>
              </a:lnSpc>
              <a:buNone/>
            </a:pPr>
            <a:r>
              <a:rPr lang="en-IN" sz="2000" b="1" dirty="0">
                <a:latin typeface="Times New Roman" pitchFamily="18" charset="0"/>
                <a:cs typeface="Times New Roman" pitchFamily="18" charset="0"/>
              </a:rPr>
              <a:t>Advantage </a:t>
            </a:r>
          </a:p>
          <a:p>
            <a:pPr algn="just">
              <a:lnSpc>
                <a:spcPct val="150000"/>
              </a:lnSpc>
            </a:pPr>
            <a:r>
              <a:rPr lang="en-IN" sz="2000" dirty="0">
                <a:latin typeface="Times New Roman" pitchFamily="18" charset="0"/>
                <a:cs typeface="Times New Roman" pitchFamily="18" charset="0"/>
              </a:rPr>
              <a:t>Since sensor array is 2D, a complete image can be obtained by focusing the energy pattern onto the surface of the array</a:t>
            </a:r>
          </a:p>
        </p:txBody>
      </p:sp>
      <p:sp>
        <p:nvSpPr>
          <p:cNvPr id="4" name="Title 1"/>
          <p:cNvSpPr txBox="1">
            <a:spLocks/>
          </p:cNvSpPr>
          <p:nvPr/>
        </p:nvSpPr>
        <p:spPr>
          <a:xfrm>
            <a:off x="-36512"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rPr>
              <a:t>Image Acquisition using a Array sensor </a:t>
            </a:r>
            <a:endPar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Fractals </a:t>
            </a:r>
            <a:br>
              <a:rPr lang="en-US" dirty="0"/>
            </a:br>
            <a:endParaRPr lang="en-US" dirty="0"/>
          </a:p>
        </p:txBody>
      </p:sp>
      <p:sp>
        <p:nvSpPr>
          <p:cNvPr id="3" name="Content Placeholder 2"/>
          <p:cNvSpPr>
            <a:spLocks noGrp="1"/>
          </p:cNvSpPr>
          <p:nvPr>
            <p:ph idx="1"/>
          </p:nvPr>
        </p:nvSpPr>
        <p:spPr>
          <a:xfrm>
            <a:off x="457200" y="1196752"/>
            <a:ext cx="8229600" cy="5184576"/>
          </a:xfrm>
        </p:spPr>
        <p:txBody>
          <a:bodyPr>
            <a:normAutofit fontScale="85000" lnSpcReduction="20000"/>
          </a:bodyPr>
          <a:lstStyle/>
          <a:p>
            <a:pPr>
              <a:lnSpc>
                <a:spcPct val="150000"/>
              </a:lnSpc>
              <a:buNone/>
            </a:pPr>
            <a:endParaRPr lang="en-US" sz="2000" b="1" dirty="0">
              <a:latin typeface="Times New Roman" pitchFamily="18" charset="0"/>
              <a:cs typeface="Times New Roman" pitchFamily="18" charset="0"/>
            </a:endParaRPr>
          </a:p>
          <a:p>
            <a:pPr>
              <a:lnSpc>
                <a:spcPct val="150000"/>
              </a:lnSpc>
              <a:buNone/>
            </a:pPr>
            <a:endParaRPr lang="en-US" sz="2000" b="1" dirty="0">
              <a:latin typeface="Times New Roman" pitchFamily="18" charset="0"/>
              <a:cs typeface="Times New Roman" pitchFamily="18" charset="0"/>
            </a:endParaRPr>
          </a:p>
          <a:p>
            <a:pPr>
              <a:lnSpc>
                <a:spcPct val="150000"/>
              </a:lnSpc>
              <a:buNone/>
            </a:pPr>
            <a:endParaRPr lang="en-US" sz="2000" b="1" dirty="0">
              <a:latin typeface="Times New Roman" pitchFamily="18" charset="0"/>
              <a:cs typeface="Times New Roman" pitchFamily="18" charset="0"/>
            </a:endParaRPr>
          </a:p>
          <a:p>
            <a:pPr>
              <a:lnSpc>
                <a:spcPct val="150000"/>
              </a:lnSpc>
              <a:buNone/>
            </a:pPr>
            <a:endParaRPr lang="en-US" sz="2000" b="1" dirty="0">
              <a:latin typeface="Times New Roman" pitchFamily="18" charset="0"/>
              <a:cs typeface="Times New Roman" pitchFamily="18" charset="0"/>
            </a:endParaRPr>
          </a:p>
          <a:p>
            <a:pPr>
              <a:lnSpc>
                <a:spcPct val="150000"/>
              </a:lnSpc>
              <a:buNone/>
            </a:pPr>
            <a:endParaRPr lang="en-US" sz="2000" b="1" dirty="0">
              <a:latin typeface="Times New Roman" pitchFamily="18" charset="0"/>
              <a:cs typeface="Times New Roman" pitchFamily="18" charset="0"/>
            </a:endParaRPr>
          </a:p>
          <a:p>
            <a:pPr>
              <a:lnSpc>
                <a:spcPct val="150000"/>
              </a:lnSpc>
              <a:buNone/>
            </a:pPr>
            <a:endParaRPr lang="en-US" sz="2000" b="1" dirty="0">
              <a:latin typeface="Times New Roman" pitchFamily="18" charset="0"/>
              <a:cs typeface="Times New Roman" pitchFamily="18" charset="0"/>
            </a:endParaRPr>
          </a:p>
          <a:p>
            <a:pPr>
              <a:lnSpc>
                <a:spcPct val="150000"/>
              </a:lnSpc>
              <a:buNone/>
            </a:pPr>
            <a:endParaRPr lang="en-US" sz="2000" b="1" dirty="0">
              <a:latin typeface="Times New Roman" pitchFamily="18" charset="0"/>
              <a:cs typeface="Times New Roman" pitchFamily="18" charset="0"/>
            </a:endParaRPr>
          </a:p>
          <a:p>
            <a:pPr>
              <a:lnSpc>
                <a:spcPct val="150000"/>
              </a:lnSpc>
              <a:buNone/>
            </a:pPr>
            <a:endParaRPr lang="en-US" sz="2000" b="1" dirty="0">
              <a:latin typeface="Times New Roman" pitchFamily="18" charset="0"/>
              <a:cs typeface="Times New Roman" pitchFamily="18" charset="0"/>
            </a:endParaRPr>
          </a:p>
          <a:p>
            <a:pPr>
              <a:lnSpc>
                <a:spcPct val="150000"/>
              </a:lnSpc>
              <a:buNone/>
            </a:pPr>
            <a:r>
              <a:rPr lang="en-US" sz="2400" b="1" dirty="0">
                <a:latin typeface="Times New Roman" pitchFamily="18" charset="0"/>
                <a:cs typeface="Times New Roman" pitchFamily="18" charset="0"/>
              </a:rPr>
              <a:t>Types of Fractals</a:t>
            </a:r>
            <a:endParaRPr lang="en-US" sz="2400" dirty="0">
              <a:latin typeface="Times New Roman" pitchFamily="18" charset="0"/>
              <a:cs typeface="Times New Roman" pitchFamily="18" charset="0"/>
            </a:endParaRPr>
          </a:p>
          <a:p>
            <a:pPr lvl="0">
              <a:lnSpc>
                <a:spcPct val="150000"/>
              </a:lnSpc>
            </a:pPr>
            <a:r>
              <a:rPr lang="en-US" sz="2400" dirty="0">
                <a:latin typeface="Times New Roman" pitchFamily="18" charset="0"/>
                <a:cs typeface="Times New Roman" pitchFamily="18" charset="0"/>
              </a:rPr>
              <a:t>Self Similar fractals </a:t>
            </a:r>
          </a:p>
          <a:p>
            <a:pPr lvl="0">
              <a:lnSpc>
                <a:spcPct val="150000"/>
              </a:lnSpc>
            </a:pPr>
            <a:r>
              <a:rPr lang="en-US" sz="2400" dirty="0">
                <a:latin typeface="Times New Roman" pitchFamily="18" charset="0"/>
                <a:cs typeface="Times New Roman" pitchFamily="18" charset="0"/>
              </a:rPr>
              <a:t>Self Affine fractals </a:t>
            </a:r>
          </a:p>
          <a:p>
            <a:pPr lvl="0">
              <a:lnSpc>
                <a:spcPct val="150000"/>
              </a:lnSpc>
            </a:pPr>
            <a:r>
              <a:rPr lang="en-US" sz="2400" dirty="0">
                <a:latin typeface="Times New Roman" pitchFamily="18" charset="0"/>
                <a:cs typeface="Times New Roman" pitchFamily="18" charset="0"/>
              </a:rPr>
              <a:t>Invariant fractals</a:t>
            </a:r>
          </a:p>
          <a:p>
            <a:endParaRPr lang="en-US" dirty="0"/>
          </a:p>
        </p:txBody>
      </p:sp>
      <p:pic>
        <p:nvPicPr>
          <p:cNvPr id="1026" name="Picture 2" descr="C:\Users\jagan\Downloads\sierpinski-zoom41.jif"/>
          <p:cNvPicPr>
            <a:picLocks noChangeAspect="1" noChangeArrowheads="1" noCrop="1"/>
          </p:cNvPicPr>
          <p:nvPr/>
        </p:nvPicPr>
        <p:blipFill>
          <a:blip r:embed="rId2" cstate="print"/>
          <a:srcRect/>
          <a:stretch>
            <a:fillRect/>
          </a:stretch>
        </p:blipFill>
        <p:spPr bwMode="auto">
          <a:xfrm>
            <a:off x="4283968" y="4005064"/>
            <a:ext cx="2880320" cy="2491088"/>
          </a:xfrm>
          <a:prstGeom prst="rect">
            <a:avLst/>
          </a:prstGeom>
          <a:noFill/>
        </p:spPr>
      </p:pic>
      <p:pic>
        <p:nvPicPr>
          <p:cNvPr id="1027" name="Picture 3"/>
          <p:cNvPicPr>
            <a:picLocks noChangeAspect="1" noChangeArrowheads="1"/>
          </p:cNvPicPr>
          <p:nvPr/>
        </p:nvPicPr>
        <p:blipFill>
          <a:blip r:embed="rId3" cstate="print"/>
          <a:srcRect/>
          <a:stretch>
            <a:fillRect/>
          </a:stretch>
        </p:blipFill>
        <p:spPr bwMode="auto">
          <a:xfrm>
            <a:off x="467544" y="1124744"/>
            <a:ext cx="8064896" cy="2886397"/>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3528" y="827127"/>
            <a:ext cx="7560840" cy="2345322"/>
          </a:xfrm>
          <a:prstGeom prst="rect">
            <a:avLst/>
          </a:prstGeom>
        </p:spPr>
        <p:txBody>
          <a:bodyPr wrap="square">
            <a:spAutoFit/>
          </a:bodyPr>
          <a:lstStyle/>
          <a:p>
            <a:pPr algn="just">
              <a:lnSpc>
                <a:spcPct val="150000"/>
              </a:lnSpc>
              <a:buFont typeface="Arial" pitchFamily="34" charset="0"/>
              <a:buChar char="•"/>
            </a:pPr>
            <a:r>
              <a:rPr lang="en-IN" dirty="0">
                <a:latin typeface="Times New Roman" pitchFamily="18" charset="0"/>
                <a:cs typeface="Times New Roman" pitchFamily="18" charset="0"/>
              </a:rPr>
              <a:t> </a:t>
            </a:r>
            <a:r>
              <a:rPr lang="en-IN" sz="2000" dirty="0">
                <a:latin typeface="Times New Roman" pitchFamily="18" charset="0"/>
                <a:cs typeface="Times New Roman" pitchFamily="18" charset="0"/>
              </a:rPr>
              <a:t>The sensor array is coincident with the  focal plane, it produces an output proportional to the integral of light  received at each sensor</a:t>
            </a:r>
          </a:p>
          <a:p>
            <a:pPr algn="just">
              <a:lnSpc>
                <a:spcPct val="150000"/>
              </a:lnSpc>
              <a:buFont typeface="Arial" pitchFamily="34" charset="0"/>
              <a:buChar char="•"/>
            </a:pPr>
            <a:r>
              <a:rPr lang="en-IN" sz="2000" dirty="0">
                <a:latin typeface="Times New Roman" pitchFamily="18" charset="0"/>
                <a:cs typeface="Times New Roman" pitchFamily="18" charset="0"/>
              </a:rPr>
              <a:t> Digital and </a:t>
            </a:r>
            <a:r>
              <a:rPr lang="en-IN" sz="2000" dirty="0" err="1">
                <a:latin typeface="Times New Roman" pitchFamily="18" charset="0"/>
                <a:cs typeface="Times New Roman" pitchFamily="18" charset="0"/>
              </a:rPr>
              <a:t>analog</a:t>
            </a:r>
            <a:r>
              <a:rPr lang="en-IN" sz="2000" dirty="0">
                <a:latin typeface="Times New Roman" pitchFamily="18" charset="0"/>
                <a:cs typeface="Times New Roman" pitchFamily="18" charset="0"/>
              </a:rPr>
              <a:t> circuitry sweep these outputs and convert tem to a video signal which is the digitized by another section of the imaging system. The output is a digital image</a:t>
            </a:r>
          </a:p>
        </p:txBody>
      </p:sp>
      <p:sp>
        <p:nvSpPr>
          <p:cNvPr id="7" name="Title 1"/>
          <p:cNvSpPr txBox="1">
            <a:spLocks/>
          </p:cNvSpPr>
          <p:nvPr/>
        </p:nvSpPr>
        <p:spPr>
          <a:xfrm>
            <a:off x="-36512"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rPr>
              <a:t>Image Acquisition using a Array sensor </a:t>
            </a:r>
            <a:endPar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8" name="image6.jpeg"/>
          <p:cNvPicPr/>
          <p:nvPr/>
        </p:nvPicPr>
        <p:blipFill>
          <a:blip r:embed="rId2" cstate="print"/>
          <a:stretch>
            <a:fillRect/>
          </a:stretch>
        </p:blipFill>
        <p:spPr>
          <a:xfrm>
            <a:off x="1259632" y="3212976"/>
            <a:ext cx="5328592" cy="324036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Image Acquisition using Sensor Strips</a:t>
            </a:r>
            <a:br>
              <a:rPr lang="en-US" dirty="0"/>
            </a:br>
            <a:endParaRPr lang="en-US" dirty="0"/>
          </a:p>
        </p:txBody>
      </p:sp>
      <p:pic>
        <p:nvPicPr>
          <p:cNvPr id="4" name="image5.jpeg"/>
          <p:cNvPicPr/>
          <p:nvPr/>
        </p:nvPicPr>
        <p:blipFill>
          <a:blip r:embed="rId2" cstate="print"/>
          <a:stretch>
            <a:fillRect/>
          </a:stretch>
        </p:blipFill>
        <p:spPr>
          <a:xfrm>
            <a:off x="611560" y="1052736"/>
            <a:ext cx="7488832" cy="4824536"/>
          </a:xfrm>
          <a:prstGeom prst="rect">
            <a:avLst/>
          </a:prstGeom>
        </p:spPr>
      </p:pic>
      <p:sp>
        <p:nvSpPr>
          <p:cNvPr id="4097" name="Rectangle 1"/>
          <p:cNvSpPr>
            <a:spLocks noChangeArrowheads="1"/>
          </p:cNvSpPr>
          <p:nvPr/>
        </p:nvSpPr>
        <p:spPr bwMode="auto">
          <a:xfrm>
            <a:off x="251521" y="5926723"/>
            <a:ext cx="8424936"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Fig: (a) Image acquisition using linear sensor strip (b) Image acquisition using circular sensor strip</a:t>
            </a:r>
            <a:r>
              <a:rPr kumimoji="0" lang="en-US" sz="12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pPr algn="just">
              <a:lnSpc>
                <a:spcPct val="150000"/>
              </a:lnSpc>
            </a:pPr>
            <a:r>
              <a:rPr lang="en-US" sz="2000" dirty="0">
                <a:latin typeface="Times New Roman" pitchFamily="18" charset="0"/>
                <a:cs typeface="Times New Roman" pitchFamily="18" charset="0"/>
              </a:rPr>
              <a:t>The strip provides imaging elements in one direction.</a:t>
            </a:r>
          </a:p>
          <a:p>
            <a:pPr algn="just">
              <a:lnSpc>
                <a:spcPct val="150000"/>
              </a:lnSpc>
            </a:pPr>
            <a:r>
              <a:rPr lang="en-US" sz="2000" dirty="0">
                <a:latin typeface="Times New Roman" pitchFamily="18" charset="0"/>
                <a:cs typeface="Times New Roman" pitchFamily="18" charset="0"/>
              </a:rPr>
              <a:t> Motion perpendicular to the strip provides imaging in the other direction.</a:t>
            </a:r>
          </a:p>
          <a:p>
            <a:pPr algn="just">
              <a:lnSpc>
                <a:spcPct val="150000"/>
              </a:lnSpc>
            </a:pPr>
            <a:r>
              <a:rPr lang="en-US" sz="2000" dirty="0">
                <a:latin typeface="Times New Roman" pitchFamily="18" charset="0"/>
                <a:cs typeface="Times New Roman" pitchFamily="18" charset="0"/>
              </a:rPr>
              <a:t> This is the type of arrangement used in most flatbed scanners. Sensing devices with 4000 or more in-line sensors are possible.</a:t>
            </a:r>
          </a:p>
          <a:p>
            <a:pPr algn="just">
              <a:lnSpc>
                <a:spcPct val="150000"/>
              </a:lnSpc>
            </a:pPr>
            <a:r>
              <a:rPr lang="en-US" sz="2000" dirty="0">
                <a:latin typeface="Times New Roman" pitchFamily="18" charset="0"/>
                <a:cs typeface="Times New Roman" pitchFamily="18" charset="0"/>
              </a:rPr>
              <a:t> In-line sensors are used routinely in airborne imaging applications, in which the imaging system is mounted on an aircraft that flies at a constant altitude and speed over the geographical area to be imaged.</a:t>
            </a:r>
          </a:p>
          <a:p>
            <a:pPr algn="just">
              <a:lnSpc>
                <a:spcPct val="150000"/>
              </a:lnSpc>
            </a:pPr>
            <a:r>
              <a:rPr lang="en-US" sz="2000" dirty="0">
                <a:latin typeface="Times New Roman" pitchFamily="18" charset="0"/>
                <a:cs typeface="Times New Roman" pitchFamily="18" charset="0"/>
              </a:rPr>
              <a:t> One-dimensional imaging sensor strips that respond to various bands of the electromagnetic spectrum are mounted perpendicular to the direction of flight. </a:t>
            </a:r>
          </a:p>
        </p:txBody>
      </p:sp>
      <p:sp>
        <p:nvSpPr>
          <p:cNvPr id="4" name="Title 1"/>
          <p:cNvSpPr>
            <a:spLocks noGrp="1"/>
          </p:cNvSpPr>
          <p:nvPr>
            <p:ph type="title"/>
          </p:nvPr>
        </p:nvSpPr>
        <p:spPr>
          <a:xfrm>
            <a:off x="35496"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Image Acquisition using Sensor Strips</a:t>
            </a:r>
            <a:br>
              <a:rPr lang="en-US" dirty="0"/>
            </a:b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rmAutofit fontScale="55000" lnSpcReduction="20000"/>
          </a:bodyPr>
          <a:lstStyle/>
          <a:p>
            <a:pPr algn="just">
              <a:lnSpc>
                <a:spcPct val="170000"/>
              </a:lnSpc>
            </a:pPr>
            <a:r>
              <a:rPr lang="en-US" sz="3600" dirty="0">
                <a:latin typeface="Times New Roman" pitchFamily="18" charset="0"/>
                <a:cs typeface="Times New Roman" pitchFamily="18" charset="0"/>
              </a:rPr>
              <a:t>The imaging strip gives one line of an image at a time, and the motion of the strip completes the other dimension of a two-dimensional image. </a:t>
            </a:r>
          </a:p>
          <a:p>
            <a:pPr algn="just">
              <a:lnSpc>
                <a:spcPct val="170000"/>
              </a:lnSpc>
            </a:pPr>
            <a:r>
              <a:rPr lang="en-US" sz="3600" dirty="0">
                <a:latin typeface="Times New Roman" pitchFamily="18" charset="0"/>
                <a:cs typeface="Times New Roman" pitchFamily="18" charset="0"/>
              </a:rPr>
              <a:t>Sensor strips mounted in a ring configuration are used in medical and industrial imaging to obtain cross- sectional (“slice”) images of 3-D objects. </a:t>
            </a:r>
          </a:p>
          <a:p>
            <a:pPr algn="just">
              <a:lnSpc>
                <a:spcPct val="170000"/>
              </a:lnSpc>
            </a:pPr>
            <a:r>
              <a:rPr lang="en-US" sz="3600" dirty="0">
                <a:latin typeface="Times New Roman" pitchFamily="18" charset="0"/>
                <a:cs typeface="Times New Roman" pitchFamily="18" charset="0"/>
              </a:rPr>
              <a:t>A rotating X-ray source provides illumination and the portion of the sensors opposite the source collect the X-ray energy that pass through the object (the sensors obviously have to be sensitive to X-ray energy).</a:t>
            </a:r>
          </a:p>
          <a:p>
            <a:pPr algn="just">
              <a:lnSpc>
                <a:spcPct val="170000"/>
              </a:lnSpc>
            </a:pPr>
            <a:r>
              <a:rPr lang="en-US" sz="3600" dirty="0">
                <a:latin typeface="Times New Roman" pitchFamily="18" charset="0"/>
                <a:cs typeface="Times New Roman" pitchFamily="18" charset="0"/>
              </a:rPr>
              <a:t>This is the basis for medical and industrial computerized axial tomography (CAT) imaging.</a:t>
            </a:r>
          </a:p>
          <a:p>
            <a:pPr>
              <a:buNone/>
            </a:pPr>
            <a:endParaRPr lang="en-US" dirty="0"/>
          </a:p>
        </p:txBody>
      </p:sp>
      <p:sp>
        <p:nvSpPr>
          <p:cNvPr id="4" name="Title 1"/>
          <p:cNvSpPr>
            <a:spLocks noGrp="1"/>
          </p:cNvSpPr>
          <p:nvPr>
            <p:ph type="title"/>
          </p:nvPr>
        </p:nvSpPr>
        <p:spPr>
          <a:xfrm>
            <a:off x="35496"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Image Acquisition using Sensor Strips</a:t>
            </a:r>
            <a:br>
              <a:rPr lang="en-US" dirty="0"/>
            </a:b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Image Sampling and Quantization</a:t>
            </a:r>
          </a:p>
        </p:txBody>
      </p:sp>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itchFamily="18" charset="0"/>
                <a:cs typeface="Times New Roman" pitchFamily="18" charset="0"/>
              </a:rPr>
              <a:t>Sampling and quantization are the two important processes used to convert continuous analog image into digital image.</a:t>
            </a:r>
          </a:p>
          <a:p>
            <a:pPr algn="just">
              <a:lnSpc>
                <a:spcPct val="150000"/>
              </a:lnSpc>
            </a:pPr>
            <a:r>
              <a:rPr lang="en-US" sz="2000" dirty="0">
                <a:latin typeface="Times New Roman" pitchFamily="18" charset="0"/>
                <a:cs typeface="Times New Roman" pitchFamily="18" charset="0"/>
              </a:rPr>
              <a:t> Image sampling refers to </a:t>
            </a:r>
            <a:r>
              <a:rPr lang="en-US" sz="2000" dirty="0" err="1">
                <a:latin typeface="Times New Roman" pitchFamily="18" charset="0"/>
                <a:cs typeface="Times New Roman" pitchFamily="18" charset="0"/>
              </a:rPr>
              <a:t>discretization</a:t>
            </a:r>
            <a:r>
              <a:rPr lang="en-US" sz="2000" dirty="0">
                <a:latin typeface="Times New Roman" pitchFamily="18" charset="0"/>
                <a:cs typeface="Times New Roman" pitchFamily="18" charset="0"/>
              </a:rPr>
              <a:t> of spatial coordinates (along x axis) whereas quantization refers to </a:t>
            </a:r>
            <a:r>
              <a:rPr lang="en-US" sz="2000" dirty="0" err="1">
                <a:latin typeface="Times New Roman" pitchFamily="18" charset="0"/>
                <a:cs typeface="Times New Roman" pitchFamily="18" charset="0"/>
              </a:rPr>
              <a:t>discretization</a:t>
            </a:r>
            <a:r>
              <a:rPr lang="en-US" sz="2000" dirty="0">
                <a:latin typeface="Times New Roman" pitchFamily="18" charset="0"/>
                <a:cs typeface="Times New Roman" pitchFamily="18" charset="0"/>
              </a:rPr>
              <a:t> of gray level values (amplitude (along y axis)).</a:t>
            </a:r>
          </a:p>
          <a:p>
            <a:pPr algn="just">
              <a:lnSpc>
                <a:spcPct val="150000"/>
              </a:lnSpc>
            </a:pPr>
            <a:r>
              <a:rPr lang="en-US" sz="2000" dirty="0">
                <a:latin typeface="Times New Roman" pitchFamily="18" charset="0"/>
                <a:cs typeface="Times New Roman" pitchFamily="18" charset="0"/>
              </a:rPr>
              <a:t>Given a continuous image, f(</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digitizing the coordinate values is called sampling and digitizing the amplitude (intensity) values is called quantization.)</a:t>
            </a:r>
          </a:p>
          <a:p>
            <a:pPr algn="just">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Image Sampling and Quantization</a:t>
            </a:r>
          </a:p>
        </p:txBody>
      </p:sp>
      <p:pic>
        <p:nvPicPr>
          <p:cNvPr id="125954" name="Picture 2" descr="C:\Users\jagan\Desktop\Untitled.png"/>
          <p:cNvPicPr>
            <a:picLocks noChangeAspect="1" noChangeArrowheads="1"/>
          </p:cNvPicPr>
          <p:nvPr/>
        </p:nvPicPr>
        <p:blipFill>
          <a:blip r:embed="rId2" cstate="print"/>
          <a:srcRect/>
          <a:stretch>
            <a:fillRect/>
          </a:stretch>
        </p:blipFill>
        <p:spPr bwMode="auto">
          <a:xfrm>
            <a:off x="1979712" y="1052736"/>
            <a:ext cx="5181600" cy="5363716"/>
          </a:xfrm>
          <a:prstGeom prst="rect">
            <a:avLst/>
          </a:prstGeo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9909"/>
            <a:ext cx="8229600" cy="4929411"/>
          </a:xfrm>
        </p:spPr>
        <p:txBody>
          <a:bodyPr>
            <a:normAutofit fontScale="92500"/>
          </a:bodyPr>
          <a:lstStyle/>
          <a:p>
            <a:pPr algn="just">
              <a:lnSpc>
                <a:spcPct val="150000"/>
              </a:lnSpc>
            </a:pPr>
            <a:r>
              <a:rPr lang="en-US" sz="2200" dirty="0">
                <a:latin typeface="Times New Roman" pitchFamily="18" charset="0"/>
                <a:cs typeface="Times New Roman" pitchFamily="18" charset="0"/>
              </a:rPr>
              <a:t>The one dimensional function shown in fig (b) is a plot of amplitude (gray level) values of the continuous image along the line segment AB in fig (a).</a:t>
            </a:r>
          </a:p>
          <a:p>
            <a:pPr algn="just">
              <a:lnSpc>
                <a:spcPct val="150000"/>
              </a:lnSpc>
            </a:pPr>
            <a:r>
              <a:rPr lang="en-US" sz="2200" dirty="0">
                <a:latin typeface="Times New Roman" pitchFamily="18" charset="0"/>
                <a:cs typeface="Times New Roman" pitchFamily="18" charset="0"/>
              </a:rPr>
              <a:t>The random variation is due to the image noise. To sample this function, we take equally spaced samples along line AB as shown in fig (c).</a:t>
            </a:r>
          </a:p>
          <a:p>
            <a:pPr algn="just">
              <a:lnSpc>
                <a:spcPct val="150000"/>
              </a:lnSpc>
            </a:pPr>
            <a:r>
              <a:rPr lang="en-US" sz="2200" dirty="0">
                <a:latin typeface="Times New Roman" pitchFamily="18" charset="0"/>
                <a:cs typeface="Times New Roman" pitchFamily="18" charset="0"/>
              </a:rPr>
              <a:t>In order to form a digital function, the gray level values also must be converted(quantizes) into discrete quantities. </a:t>
            </a:r>
          </a:p>
          <a:p>
            <a:pPr algn="just">
              <a:lnSpc>
                <a:spcPct val="150000"/>
              </a:lnSpc>
            </a:pPr>
            <a:r>
              <a:rPr lang="en-US" sz="2200" dirty="0">
                <a:latin typeface="Times New Roman" pitchFamily="18" charset="0"/>
                <a:cs typeface="Times New Roman" pitchFamily="18" charset="0"/>
              </a:rPr>
              <a:t>The right side of fig(c) shows the gray level scale divided into eight discrete levels, ranging from black to white. </a:t>
            </a:r>
          </a:p>
          <a:p>
            <a:pPr algn="just">
              <a:lnSpc>
                <a:spcPct val="150000"/>
              </a:lnSpc>
            </a:pPr>
            <a:r>
              <a:rPr lang="en-US" sz="2200" dirty="0">
                <a:latin typeface="Times New Roman" pitchFamily="18" charset="0"/>
                <a:cs typeface="Times New Roman" pitchFamily="18" charset="0"/>
              </a:rPr>
              <a:t>The result of both sampling and quantization are shown in fig(d).</a:t>
            </a:r>
          </a:p>
          <a:p>
            <a:pPr>
              <a:lnSpc>
                <a:spcPct val="150000"/>
              </a:lnSpc>
              <a:buNone/>
            </a:pPr>
            <a:endParaRPr lang="en-US" dirty="0"/>
          </a:p>
        </p:txBody>
      </p:sp>
      <p:sp>
        <p:nvSpPr>
          <p:cNvPr id="4"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Image Sampling and Quantization</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Pixels Relationship</a:t>
            </a:r>
            <a:br>
              <a:rPr lang="en-US" dirty="0"/>
            </a:br>
            <a:endParaRPr lang="en-US" dirty="0"/>
          </a:p>
        </p:txBody>
      </p:sp>
      <p:sp>
        <p:nvSpPr>
          <p:cNvPr id="3" name="Content Placeholder 2"/>
          <p:cNvSpPr>
            <a:spLocks noGrp="1"/>
          </p:cNvSpPr>
          <p:nvPr>
            <p:ph idx="1"/>
          </p:nvPr>
        </p:nvSpPr>
        <p:spPr>
          <a:xfrm>
            <a:off x="457200" y="908720"/>
            <a:ext cx="8229600" cy="5616624"/>
          </a:xfrm>
        </p:spPr>
        <p:txBody>
          <a:bodyPr>
            <a:normAutofit/>
          </a:bodyPr>
          <a:lstStyle/>
          <a:p>
            <a:pPr>
              <a:lnSpc>
                <a:spcPct val="150000"/>
              </a:lnSpc>
              <a:buNone/>
            </a:pPr>
            <a:r>
              <a:rPr lang="en-US" sz="2000" dirty="0">
                <a:latin typeface="Times New Roman" pitchFamily="18" charset="0"/>
                <a:cs typeface="Times New Roman" pitchFamily="18" charset="0"/>
              </a:rPr>
              <a:t>Basic Relationships Between Pixels</a:t>
            </a:r>
          </a:p>
          <a:p>
            <a:pPr>
              <a:lnSpc>
                <a:spcPct val="150000"/>
              </a:lnSpc>
            </a:pPr>
            <a:r>
              <a:rPr lang="en-US" sz="2000" dirty="0">
                <a:latin typeface="Times New Roman" pitchFamily="18" charset="0"/>
                <a:cs typeface="Times New Roman" pitchFamily="18" charset="0"/>
              </a:rPr>
              <a:t>1. Neighbourhood</a:t>
            </a:r>
          </a:p>
          <a:p>
            <a:pPr>
              <a:lnSpc>
                <a:spcPct val="150000"/>
              </a:lnSpc>
            </a:pPr>
            <a:r>
              <a:rPr lang="en-US" sz="2000" dirty="0">
                <a:latin typeface="Times New Roman" pitchFamily="18" charset="0"/>
                <a:cs typeface="Times New Roman" pitchFamily="18" charset="0"/>
              </a:rPr>
              <a:t>2.Adjacency</a:t>
            </a:r>
          </a:p>
          <a:p>
            <a:pPr>
              <a:lnSpc>
                <a:spcPct val="150000"/>
              </a:lnSpc>
            </a:pPr>
            <a:r>
              <a:rPr lang="en-US" sz="2000" dirty="0">
                <a:latin typeface="Times New Roman" pitchFamily="18" charset="0"/>
                <a:cs typeface="Times New Roman" pitchFamily="18" charset="0"/>
              </a:rPr>
              <a:t>3. Connectivity</a:t>
            </a:r>
          </a:p>
          <a:p>
            <a:pPr>
              <a:lnSpc>
                <a:spcPct val="150000"/>
              </a:lnSpc>
            </a:pPr>
            <a:r>
              <a:rPr lang="en-US" sz="2000" dirty="0">
                <a:latin typeface="Times New Roman" pitchFamily="18" charset="0"/>
                <a:cs typeface="Times New Roman" pitchFamily="18" charset="0"/>
              </a:rPr>
              <a:t>4.Paths</a:t>
            </a:r>
          </a:p>
          <a:p>
            <a:pPr>
              <a:lnSpc>
                <a:spcPct val="150000"/>
              </a:lnSpc>
            </a:pPr>
            <a:r>
              <a:rPr lang="en-US" sz="2000" dirty="0">
                <a:latin typeface="Times New Roman" pitchFamily="18" charset="0"/>
                <a:cs typeface="Times New Roman" pitchFamily="18" charset="0"/>
              </a:rPr>
              <a:t>5.Regions and boundaries</a:t>
            </a:r>
          </a:p>
          <a:p>
            <a:pPr>
              <a:buNone/>
            </a:pPr>
            <a:endParaRPr lang="en-US" sz="2000" b="1"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1. Neighborhood</a:t>
            </a:r>
          </a:p>
          <a:p>
            <a:r>
              <a:rPr lang="en-US" sz="2000" dirty="0">
                <a:latin typeface="Times New Roman" pitchFamily="18" charset="0"/>
                <a:cs typeface="Times New Roman" pitchFamily="18" charset="0"/>
              </a:rPr>
              <a:t>Any pixel p(x, y) has two vertical and two horizontal neighbors, specified by</a:t>
            </a:r>
          </a:p>
          <a:p>
            <a:pPr>
              <a:buNone/>
            </a:pPr>
            <a:r>
              <a:rPr lang="en-US" sz="2000" dirty="0">
                <a:latin typeface="Times New Roman" pitchFamily="18" charset="0"/>
                <a:cs typeface="Times New Roman" pitchFamily="18" charset="0"/>
              </a:rPr>
              <a:t>			[(x+1, y), (x-1, y), (x, y+1), (x, y-1)]</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256584"/>
          </a:xfrm>
        </p:spPr>
        <p:txBody>
          <a:bodyPr>
            <a:normAutofit/>
          </a:bodyPr>
          <a:lstStyle/>
          <a:p>
            <a:pPr>
              <a:lnSpc>
                <a:spcPct val="150000"/>
              </a:lnSpc>
            </a:pPr>
            <a:r>
              <a:rPr lang="en-US" sz="2000" dirty="0">
                <a:latin typeface="Times New Roman" pitchFamily="18" charset="0"/>
                <a:cs typeface="Times New Roman" pitchFamily="18" charset="0"/>
              </a:rPr>
              <a:t>This set of pixels are known the 4-neighbors of P, and is denoted by N4(P).</a:t>
            </a:r>
          </a:p>
          <a:p>
            <a:pPr>
              <a:lnSpc>
                <a:spcPct val="150000"/>
              </a:lnSpc>
            </a:pPr>
            <a:r>
              <a:rPr lang="en-US" sz="2000" dirty="0">
                <a:latin typeface="Times New Roman" pitchFamily="18" charset="0"/>
                <a:cs typeface="Times New Roman" pitchFamily="18" charset="0"/>
              </a:rPr>
              <a:t>A all of them are at a unit distance from P.</a:t>
            </a:r>
          </a:p>
          <a:p>
            <a:pPr>
              <a:lnSpc>
                <a:spcPct val="150000"/>
              </a:lnSpc>
            </a:pPr>
            <a:r>
              <a:rPr lang="en-US" sz="2000" dirty="0">
                <a:latin typeface="Times New Roman" pitchFamily="18" charset="0"/>
                <a:cs typeface="Times New Roman" pitchFamily="18" charset="0"/>
              </a:rPr>
              <a:t>The four diagonal </a:t>
            </a:r>
            <a:r>
              <a:rPr lang="en-US" sz="2000" dirty="0" err="1">
                <a:latin typeface="Times New Roman" pitchFamily="18" charset="0"/>
                <a:cs typeface="Times New Roman" pitchFamily="18" charset="0"/>
              </a:rPr>
              <a:t>neighbours</a:t>
            </a:r>
            <a:r>
              <a:rPr lang="en-US" sz="2000" dirty="0">
                <a:latin typeface="Times New Roman" pitchFamily="18" charset="0"/>
                <a:cs typeface="Times New Roman" pitchFamily="18" charset="0"/>
              </a:rPr>
              <a:t> of p(</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are given by, [(x+1, y+1), (x+1, y-1), (x-1, y+1), (x-1 ,y-1)]</a:t>
            </a:r>
          </a:p>
          <a:p>
            <a:pPr>
              <a:lnSpc>
                <a:spcPct val="150000"/>
              </a:lnSpc>
            </a:pPr>
            <a:r>
              <a:rPr lang="en-US" sz="2000" dirty="0">
                <a:latin typeface="Times New Roman" pitchFamily="18" charset="0"/>
                <a:cs typeface="Times New Roman" pitchFamily="18" charset="0"/>
              </a:rPr>
              <a:t>This set is denoted by ND (P).</a:t>
            </a:r>
          </a:p>
          <a:p>
            <a:pPr>
              <a:lnSpc>
                <a:spcPct val="150000"/>
              </a:lnSpc>
            </a:pPr>
            <a:r>
              <a:rPr lang="en-US" sz="2000" dirty="0">
                <a:latin typeface="Times New Roman" pitchFamily="18" charset="0"/>
                <a:cs typeface="Times New Roman" pitchFamily="18" charset="0"/>
              </a:rPr>
              <a:t>Each of them are at Euclidean space of 1.414 from P.</a:t>
            </a:r>
          </a:p>
          <a:p>
            <a:pPr>
              <a:lnSpc>
                <a:spcPct val="150000"/>
              </a:lnSpc>
            </a:pPr>
            <a:r>
              <a:rPr lang="en-US" sz="2000" dirty="0">
                <a:latin typeface="Times New Roman" pitchFamily="18" charset="0"/>
                <a:cs typeface="Times New Roman" pitchFamily="18" charset="0"/>
              </a:rPr>
              <a:t>The points ND(P) and N4 (P) are together known as 8-neighbors of the point P, denoted by N8(P).</a:t>
            </a:r>
          </a:p>
          <a:p>
            <a:pPr>
              <a:lnSpc>
                <a:spcPct val="150000"/>
              </a:lnSpc>
            </a:pPr>
            <a:r>
              <a:rPr lang="en-US" sz="2000" dirty="0">
                <a:latin typeface="Times New Roman" pitchFamily="18" charset="0"/>
                <a:cs typeface="Times New Roman" pitchFamily="18" charset="0"/>
              </a:rPr>
              <a:t>Some of the points in the N4, ND and N8may fall outside image when P lies on the border of image.</a:t>
            </a:r>
          </a:p>
          <a:p>
            <a:pPr>
              <a:lnSpc>
                <a:spcPct val="150000"/>
              </a:lnSpc>
            </a:pPr>
            <a:endParaRPr lang="en-US" sz="2000" dirty="0">
              <a:latin typeface="Times New Roman" pitchFamily="18" charset="0"/>
              <a:cs typeface="Times New Roman" pitchFamily="18" charset="0"/>
            </a:endParaRPr>
          </a:p>
          <a:p>
            <a:pPr>
              <a:buNone/>
            </a:pPr>
            <a:endParaRPr lang="en-US" dirty="0"/>
          </a:p>
        </p:txBody>
      </p:sp>
      <p:sp>
        <p:nvSpPr>
          <p:cNvPr id="4" name="Rectangle 3"/>
          <p:cNvSpPr/>
          <p:nvPr/>
        </p:nvSpPr>
        <p:spPr>
          <a:xfrm>
            <a:off x="2771800" y="116632"/>
            <a:ext cx="3329758" cy="830997"/>
          </a:xfrm>
          <a:prstGeom prst="rect">
            <a:avLst/>
          </a:prstGeom>
        </p:spPr>
        <p:txBody>
          <a:bodyPr wrap="none">
            <a:spAutoFit/>
          </a:bodyPr>
          <a:lstStyle/>
          <a:p>
            <a:pPr>
              <a:lnSpc>
                <a:spcPct val="150000"/>
              </a:lnSpc>
            </a:pPr>
            <a:r>
              <a:rPr lang="en-US" sz="3200" b="1" dirty="0">
                <a:solidFill>
                  <a:srgbClr val="FFC000"/>
                </a:solidFill>
                <a:latin typeface="Times New Roman" pitchFamily="18" charset="0"/>
                <a:cs typeface="Times New Roman" pitchFamily="18" charset="0"/>
              </a:rPr>
              <a:t>1. Neighbourhood</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4525963"/>
          </a:xfrm>
        </p:spPr>
        <p:txBody>
          <a:bodyPr/>
          <a:lstStyle/>
          <a:p>
            <a:pPr>
              <a:lnSpc>
                <a:spcPct val="150000"/>
              </a:lnSpc>
              <a:buNone/>
            </a:pPr>
            <a:r>
              <a:rPr lang="en-US" sz="2000" dirty="0">
                <a:latin typeface="Times New Roman" pitchFamily="18" charset="0"/>
                <a:cs typeface="Times New Roman" pitchFamily="18" charset="0"/>
              </a:rPr>
              <a:t>a. 4-neighbors of a pixel p are its vertical and horizontal neighbors denoted by N4(p)</a:t>
            </a:r>
          </a:p>
          <a:p>
            <a:pPr>
              <a:lnSpc>
                <a:spcPct val="150000"/>
              </a:lnSpc>
              <a:buNone/>
            </a:pPr>
            <a:r>
              <a:rPr lang="en-US" sz="2000" dirty="0">
                <a:latin typeface="Times New Roman" pitchFamily="18" charset="0"/>
                <a:cs typeface="Times New Roman" pitchFamily="18" charset="0"/>
              </a:rPr>
              <a:t>b. 8-neighbors of a pixel p are its vertical horizontal and 4 diagonal neighbors denoted by N8(p)</a:t>
            </a:r>
          </a:p>
          <a:p>
            <a:pPr>
              <a:buNone/>
            </a:pPr>
            <a:endParaRPr lang="en-US" dirty="0"/>
          </a:p>
        </p:txBody>
      </p:sp>
      <p:sp>
        <p:nvSpPr>
          <p:cNvPr id="4" name="Rectangle 3"/>
          <p:cNvSpPr/>
          <p:nvPr/>
        </p:nvSpPr>
        <p:spPr>
          <a:xfrm>
            <a:off x="2771800" y="116632"/>
            <a:ext cx="3329758" cy="742511"/>
          </a:xfrm>
          <a:prstGeom prst="rect">
            <a:avLst/>
          </a:prstGeom>
        </p:spPr>
        <p:txBody>
          <a:bodyPr wrap="none">
            <a:spAutoFit/>
          </a:bodyPr>
          <a:lstStyle/>
          <a:p>
            <a:pPr>
              <a:lnSpc>
                <a:spcPct val="150000"/>
              </a:lnSpc>
            </a:pPr>
            <a:r>
              <a:rPr lang="en-US" sz="3200" b="1" dirty="0">
                <a:solidFill>
                  <a:srgbClr val="FFC000"/>
                </a:solidFill>
                <a:latin typeface="Times New Roman" pitchFamily="18" charset="0"/>
                <a:cs typeface="Times New Roman" pitchFamily="18" charset="0"/>
              </a:rPr>
              <a:t>1. Neighbourhood</a:t>
            </a:r>
          </a:p>
        </p:txBody>
      </p:sp>
      <p:pic>
        <p:nvPicPr>
          <p:cNvPr id="5" name="image21.jpeg"/>
          <p:cNvPicPr/>
          <p:nvPr/>
        </p:nvPicPr>
        <p:blipFill>
          <a:blip r:embed="rId2" cstate="print"/>
          <a:stretch>
            <a:fillRect/>
          </a:stretch>
        </p:blipFill>
        <p:spPr>
          <a:xfrm>
            <a:off x="755576" y="3284984"/>
            <a:ext cx="7848872" cy="2160240"/>
          </a:xfrm>
          <a:prstGeom prst="rect">
            <a:avLst/>
          </a:prstGeom>
        </p:spPr>
      </p:pic>
      <p:sp>
        <p:nvSpPr>
          <p:cNvPr id="126977" name="Rectangle 1"/>
          <p:cNvSpPr>
            <a:spLocks noChangeArrowheads="1"/>
          </p:cNvSpPr>
          <p:nvPr/>
        </p:nvSpPr>
        <p:spPr bwMode="auto">
          <a:xfrm>
            <a:off x="395536" y="5674349"/>
            <a:ext cx="7992888" cy="863047"/>
          </a:xfrm>
          <a:prstGeom prst="rect">
            <a:avLst/>
          </a:prstGeom>
          <a:noFill/>
          <a:ln w="9525">
            <a:noFill/>
            <a:miter lim="800000"/>
            <a:headEnd/>
            <a:tailEnd/>
          </a:ln>
          <a:effectLst/>
        </p:spPr>
        <p:txBody>
          <a:bodyPr vert="horz" wrap="square" lIns="263442" tIns="31740" rIns="339618"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Figure : Pixel Neighborhood: The center pixel p is shown in a dashed pattern and the pixels in the defined neighborhood are shown in filled color.</a:t>
            </a:r>
            <a:endParaRPr kumimoji="0" lang="en-US" b="1" i="0" u="none" strike="noStrike" cap="none" normalizeH="0" baseline="0" dirty="0">
              <a:ln>
                <a:noFill/>
              </a:ln>
              <a:solidFill>
                <a:srgbClr val="365F91"/>
              </a:solidFill>
              <a:effectLst/>
              <a:latin typeface="Cambria" pitchFamily="18" charset="0"/>
              <a:ea typeface="Times New Roman" pitchFamily="18" charset="0"/>
              <a:cs typeface="Latha"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525963"/>
          </a:xfrm>
        </p:spPr>
        <p:txBody>
          <a:bodyPr>
            <a:normAutofit/>
          </a:bodyPr>
          <a:lstStyle/>
          <a:p>
            <a:pPr>
              <a:lnSpc>
                <a:spcPct val="150000"/>
              </a:lnSpc>
              <a:buNone/>
            </a:pPr>
            <a:r>
              <a:rPr lang="en-US" sz="2000" dirty="0">
                <a:latin typeface="Times New Roman" pitchFamily="18" charset="0"/>
                <a:cs typeface="Times New Roman" pitchFamily="18" charset="0"/>
              </a:rPr>
              <a:t>Fractals are used in many areas such as </a:t>
            </a:r>
          </a:p>
          <a:p>
            <a:pPr>
              <a:lnSpc>
                <a:spcPct val="150000"/>
              </a:lnSpc>
            </a:pPr>
            <a:r>
              <a:rPr lang="en-US" sz="2000" b="1" dirty="0">
                <a:latin typeface="Times New Roman" pitchFamily="18" charset="0"/>
                <a:cs typeface="Times New Roman" pitchFamily="18" charset="0"/>
              </a:rPr>
              <a:t>Astronomy</a:t>
            </a:r>
            <a:r>
              <a:rPr lang="en-US" sz="2000" dirty="0">
                <a:latin typeface="Times New Roman" pitchFamily="18" charset="0"/>
                <a:cs typeface="Times New Roman" pitchFamily="18" charset="0"/>
              </a:rPr>
              <a:t> − For analyzing galaxies, rings of Saturn, etc.</a:t>
            </a:r>
          </a:p>
          <a:p>
            <a:pPr>
              <a:lnSpc>
                <a:spcPct val="150000"/>
              </a:lnSpc>
            </a:pPr>
            <a:r>
              <a:rPr lang="en-US" sz="2000" b="1" dirty="0">
                <a:latin typeface="Times New Roman" pitchFamily="18" charset="0"/>
                <a:cs typeface="Times New Roman" pitchFamily="18" charset="0"/>
              </a:rPr>
              <a:t>Biology/Chemistry</a:t>
            </a:r>
            <a:r>
              <a:rPr lang="en-US" sz="2000" dirty="0">
                <a:latin typeface="Times New Roman" pitchFamily="18" charset="0"/>
                <a:cs typeface="Times New Roman" pitchFamily="18" charset="0"/>
              </a:rPr>
              <a:t> − For depicting bacteria cultures, Chemical reactions, human anatomy, molecules, plants,</a:t>
            </a:r>
          </a:p>
          <a:p>
            <a:pPr>
              <a:lnSpc>
                <a:spcPct val="150000"/>
              </a:lnSpc>
            </a:pPr>
            <a:r>
              <a:rPr lang="en-US" sz="2000" b="1" dirty="0">
                <a:latin typeface="Times New Roman" pitchFamily="18" charset="0"/>
                <a:cs typeface="Times New Roman" pitchFamily="18" charset="0"/>
              </a:rPr>
              <a:t>Others</a:t>
            </a:r>
            <a:r>
              <a:rPr lang="en-US" sz="2000" dirty="0">
                <a:latin typeface="Times New Roman" pitchFamily="18" charset="0"/>
                <a:cs typeface="Times New Roman" pitchFamily="18" charset="0"/>
              </a:rPr>
              <a:t> − For depicting clouds, coastline and borderlines, data compression, diffusion, economy, fractal art, fractal music, landscapes, special effect, etc.</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Fractals </a:t>
            </a:r>
            <a:br>
              <a:rPr lang="en-US" dirty="0"/>
            </a:br>
            <a:endParaRPr lang="en-US" dirty="0"/>
          </a:p>
        </p:txBody>
      </p:sp>
      <p:pic>
        <p:nvPicPr>
          <p:cNvPr id="3074" name="Picture 2" descr="C:\Users\jagan\Downloads\200px-Fractal_tree.jif"/>
          <p:cNvPicPr>
            <a:picLocks noChangeAspect="1" noChangeArrowheads="1" noCrop="1"/>
          </p:cNvPicPr>
          <p:nvPr/>
        </p:nvPicPr>
        <p:blipFill>
          <a:blip r:embed="rId2" cstate="print"/>
          <a:srcRect/>
          <a:stretch>
            <a:fillRect/>
          </a:stretch>
        </p:blipFill>
        <p:spPr bwMode="auto">
          <a:xfrm>
            <a:off x="4283968" y="3861048"/>
            <a:ext cx="2664296" cy="2664296"/>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Adjacency </a:t>
            </a:r>
            <a:br>
              <a:rPr lang="en-US" dirty="0"/>
            </a:br>
            <a:endParaRPr lang="en-US" dirty="0"/>
          </a:p>
        </p:txBody>
      </p:sp>
      <p:sp>
        <p:nvSpPr>
          <p:cNvPr id="3" name="Content Placeholder 2"/>
          <p:cNvSpPr>
            <a:spLocks noGrp="1"/>
          </p:cNvSpPr>
          <p:nvPr>
            <p:ph idx="1"/>
          </p:nvPr>
        </p:nvSpPr>
        <p:spPr>
          <a:xfrm>
            <a:off x="457200" y="1124744"/>
            <a:ext cx="8229600" cy="5328592"/>
          </a:xfrm>
        </p:spPr>
        <p:txBody>
          <a:bodyPr>
            <a:normAutofit lnSpcReduction="10000"/>
          </a:bodyPr>
          <a:lstStyle/>
          <a:p>
            <a:pPr algn="just">
              <a:lnSpc>
                <a:spcPct val="150000"/>
              </a:lnSpc>
              <a:buNone/>
            </a:pPr>
            <a:r>
              <a:rPr lang="en-US" sz="2000" dirty="0">
                <a:latin typeface="Times New Roman" pitchFamily="18" charset="0"/>
                <a:cs typeface="Times New Roman" pitchFamily="18" charset="0"/>
              </a:rPr>
              <a:t>• Two pixels are connected if they are neighbors and their gray levels satisfy some specified criterion of similarity. </a:t>
            </a:r>
          </a:p>
          <a:p>
            <a:pPr algn="just">
              <a:lnSpc>
                <a:spcPct val="150000"/>
              </a:lnSpc>
              <a:buNone/>
            </a:pPr>
            <a:r>
              <a:rPr lang="en-US" sz="2000" dirty="0">
                <a:latin typeface="Times New Roman" pitchFamily="18" charset="0"/>
                <a:cs typeface="Times New Roman" pitchFamily="18" charset="0"/>
              </a:rPr>
              <a:t>• For example, in a binary image two pixels are connected if they are 4-neighbors and have same value (0/1)</a:t>
            </a:r>
          </a:p>
          <a:p>
            <a:pPr algn="just">
              <a:lnSpc>
                <a:spcPct val="150000"/>
              </a:lnSpc>
              <a:buNone/>
            </a:pPr>
            <a:r>
              <a:rPr lang="en-US" sz="2000" dirty="0">
                <a:latin typeface="Times New Roman" pitchFamily="18" charset="0"/>
                <a:cs typeface="Times New Roman" pitchFamily="18" charset="0"/>
              </a:rPr>
              <a:t> • Let v: a set of intensity values used to define adjacency and connectivity.</a:t>
            </a:r>
          </a:p>
          <a:p>
            <a:pPr algn="just">
              <a:lnSpc>
                <a:spcPct val="150000"/>
              </a:lnSpc>
              <a:buNone/>
            </a:pPr>
            <a:r>
              <a:rPr lang="en-US" sz="2000" dirty="0">
                <a:latin typeface="Times New Roman" pitchFamily="18" charset="0"/>
                <a:cs typeface="Times New Roman" pitchFamily="18" charset="0"/>
              </a:rPr>
              <a:t> • In a binary Image v={1}, if we are referring to adjacency of pixels with value 1.</a:t>
            </a:r>
          </a:p>
          <a:p>
            <a:pPr algn="just">
              <a:lnSpc>
                <a:spcPct val="150000"/>
              </a:lnSpc>
              <a:buNone/>
            </a:pPr>
            <a:r>
              <a:rPr lang="en-US" sz="2000" dirty="0">
                <a:latin typeface="Times New Roman" pitchFamily="18" charset="0"/>
                <a:cs typeface="Times New Roman" pitchFamily="18" charset="0"/>
              </a:rPr>
              <a:t>• In a Gray scale image, the idea is the same, but v typically contains more elements, for example v= {180, 181, 182,....,200}. </a:t>
            </a:r>
          </a:p>
          <a:p>
            <a:pPr algn="just">
              <a:lnSpc>
                <a:spcPct val="150000"/>
              </a:lnSpc>
              <a:buNone/>
            </a:pPr>
            <a:r>
              <a:rPr lang="en-US" sz="2000" dirty="0">
                <a:latin typeface="Times New Roman" pitchFamily="18" charset="0"/>
                <a:cs typeface="Times New Roman" pitchFamily="18" charset="0"/>
              </a:rPr>
              <a:t>• If the possible intensity values 0 to 255, v set could be any subset of these 256 values.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9261"/>
            <a:ext cx="8229600" cy="4525963"/>
          </a:xfrm>
        </p:spPr>
        <p:txBody>
          <a:bodyPr>
            <a:noAutofit/>
          </a:bodyPr>
          <a:lstStyle/>
          <a:p>
            <a:pPr algn="just">
              <a:lnSpc>
                <a:spcPct val="150000"/>
              </a:lnSpc>
              <a:buNone/>
            </a:pPr>
            <a:r>
              <a:rPr lang="en-US" sz="2000" b="1">
                <a:latin typeface="Times New Roman" pitchFamily="18" charset="0"/>
                <a:cs typeface="Times New Roman" pitchFamily="18" charset="0"/>
              </a:rPr>
              <a:t>Types of adjacency</a:t>
            </a:r>
            <a:r>
              <a:rPr lang="en-US" sz="200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514350" indent="-514350" algn="just">
              <a:lnSpc>
                <a:spcPct val="150000"/>
              </a:lnSpc>
              <a:buAutoNum type="arabicPeriod"/>
            </a:pPr>
            <a:r>
              <a:rPr lang="en-US" sz="2000" dirty="0">
                <a:latin typeface="Times New Roman" pitchFamily="18" charset="0"/>
                <a:cs typeface="Times New Roman" pitchFamily="18" charset="0"/>
              </a:rPr>
              <a:t>4-adjacency: Two pixels p and q with values from v are 4-adjacent if q is in the set N4 (p). </a:t>
            </a:r>
          </a:p>
          <a:p>
            <a:pPr marL="514350" indent="-514350" algn="just">
              <a:lnSpc>
                <a:spcPct val="150000"/>
              </a:lnSpc>
              <a:buAutoNum type="arabicPeriod"/>
            </a:pPr>
            <a:r>
              <a:rPr lang="en-US" sz="2000" dirty="0">
                <a:latin typeface="Times New Roman" pitchFamily="18" charset="0"/>
                <a:cs typeface="Times New Roman" pitchFamily="18" charset="0"/>
              </a:rPr>
              <a:t>8-adjacency: Two pixels p and q with values from v are 8-adjacent if q is in the set N8 (p). </a:t>
            </a:r>
          </a:p>
          <a:p>
            <a:pPr marL="514350" indent="-514350" algn="just">
              <a:lnSpc>
                <a:spcPct val="150000"/>
              </a:lnSpc>
              <a:buAutoNum type="arabicPeriod"/>
            </a:pPr>
            <a:r>
              <a:rPr lang="en-US" sz="2000" dirty="0">
                <a:latin typeface="Times New Roman" pitchFamily="18" charset="0"/>
                <a:cs typeface="Times New Roman" pitchFamily="18" charset="0"/>
              </a:rPr>
              <a:t>m-adjacency (mixed): two pixels p and q with values from v are m-adjacent if: </a:t>
            </a:r>
          </a:p>
          <a:p>
            <a:pPr marL="1314450" lvl="2" indent="-514350" algn="just">
              <a:lnSpc>
                <a:spcPct val="150000"/>
              </a:lnSpc>
              <a:buFont typeface="Wingdings" pitchFamily="2" charset="2"/>
              <a:buChar char="v"/>
            </a:pPr>
            <a:r>
              <a:rPr lang="en-US" sz="2000" dirty="0">
                <a:latin typeface="Times New Roman" pitchFamily="18" charset="0"/>
                <a:cs typeface="Times New Roman" pitchFamily="18" charset="0"/>
              </a:rPr>
              <a:t>q is in N4 (p) or </a:t>
            </a:r>
          </a:p>
          <a:p>
            <a:pPr marL="1314450" lvl="2" indent="-514350" algn="just">
              <a:lnSpc>
                <a:spcPct val="150000"/>
              </a:lnSpc>
              <a:buFont typeface="Wingdings" pitchFamily="2" charset="2"/>
              <a:buChar char="v"/>
            </a:pPr>
            <a:r>
              <a:rPr lang="en-US" sz="2000" dirty="0">
                <a:latin typeface="Times New Roman" pitchFamily="18" charset="0"/>
                <a:cs typeface="Times New Roman" pitchFamily="18" charset="0"/>
              </a:rPr>
              <a:t>q is in ND (P) and </a:t>
            </a:r>
          </a:p>
          <a:p>
            <a:pPr marL="1314450" lvl="2" indent="-514350" algn="just">
              <a:lnSpc>
                <a:spcPct val="150000"/>
              </a:lnSpc>
              <a:buFont typeface="Wingdings" pitchFamily="2" charset="2"/>
              <a:buChar char="v"/>
            </a:pPr>
            <a:r>
              <a:rPr lang="en-US" sz="2000" dirty="0">
                <a:latin typeface="Times New Roman" pitchFamily="18" charset="0"/>
                <a:cs typeface="Times New Roman" pitchFamily="18" charset="0"/>
              </a:rPr>
              <a:t>The set N4 (p) ∩ N4 (q) has no pixel whose values are from v (No intersection). </a:t>
            </a:r>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Adjacency </a:t>
            </a:r>
            <a:br>
              <a:rPr lang="en-US" dirty="0"/>
            </a:b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normAutofit/>
          </a:bodyPr>
          <a:lstStyle/>
          <a:p>
            <a:pPr marL="514350" indent="-514350" algn="just">
              <a:lnSpc>
                <a:spcPct val="150000"/>
              </a:lnSpc>
            </a:pPr>
            <a:r>
              <a:rPr lang="en-US" sz="2000" dirty="0">
                <a:latin typeface="Times New Roman" pitchFamily="18" charset="0"/>
                <a:cs typeface="Times New Roman" pitchFamily="18" charset="0"/>
              </a:rPr>
              <a:t>Mixed adjacency is a modification of 8-adjacency ''introduced to eliminate the ambiguities that often arise when 8- adjacency is used. (eliminate multiple path connection) </a:t>
            </a:r>
          </a:p>
          <a:p>
            <a:pPr marL="514350" indent="-514350" algn="just">
              <a:lnSpc>
                <a:spcPct val="150000"/>
              </a:lnSpc>
            </a:pPr>
            <a:r>
              <a:rPr lang="en-US" sz="2000" dirty="0">
                <a:latin typeface="Times New Roman" pitchFamily="18" charset="0"/>
                <a:cs typeface="Times New Roman" pitchFamily="18" charset="0"/>
              </a:rPr>
              <a:t>Pixel arrangement as shown in figure for v= {1}</a:t>
            </a:r>
          </a:p>
          <a:p>
            <a:pPr>
              <a:buNone/>
            </a:pPr>
            <a:endParaRPr lang="en-US" dirty="0"/>
          </a:p>
        </p:txBody>
      </p:sp>
      <p:pic>
        <p:nvPicPr>
          <p:cNvPr id="4" name="image25.jpeg"/>
          <p:cNvPicPr/>
          <p:nvPr/>
        </p:nvPicPr>
        <p:blipFill>
          <a:blip r:embed="rId2" cstate="print"/>
          <a:stretch>
            <a:fillRect/>
          </a:stretch>
        </p:blipFill>
        <p:spPr>
          <a:xfrm>
            <a:off x="1115616" y="2780928"/>
            <a:ext cx="7056784" cy="1661914"/>
          </a:xfrm>
          <a:prstGeom prst="rect">
            <a:avLst/>
          </a:prstGeom>
        </p:spPr>
      </p:pic>
      <p:pic>
        <p:nvPicPr>
          <p:cNvPr id="5" name="image26.jpeg"/>
          <p:cNvPicPr/>
          <p:nvPr/>
        </p:nvPicPr>
        <p:blipFill>
          <a:blip r:embed="rId3" cstate="print"/>
          <a:stretch>
            <a:fillRect/>
          </a:stretch>
        </p:blipFill>
        <p:spPr>
          <a:xfrm>
            <a:off x="1331640" y="4293096"/>
            <a:ext cx="4752528" cy="2200275"/>
          </a:xfrm>
          <a:prstGeom prst="rect">
            <a:avLst/>
          </a:prstGeom>
        </p:spPr>
      </p:pic>
      <p:sp>
        <p:nvSpPr>
          <p:cNvPr id="6"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Adjacency </a:t>
            </a:r>
            <a:br>
              <a:rPr lang="en-US" dirty="0"/>
            </a:b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normAutofit/>
          </a:bodyPr>
          <a:lstStyle/>
          <a:p>
            <a:r>
              <a:rPr lang="en-IN" sz="3200" b="1" dirty="0">
                <a:solidFill>
                  <a:srgbClr val="FFC000"/>
                </a:solidFill>
                <a:latin typeface="Times New Roman" pitchFamily="18" charset="0"/>
                <a:cs typeface="Times New Roman" pitchFamily="18" charset="0"/>
              </a:rPr>
              <a:t>Path</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80728"/>
            <a:ext cx="8229600" cy="4525963"/>
          </a:xfrm>
        </p:spPr>
        <p:txBody>
          <a:bodyPr>
            <a:normAutofit/>
          </a:bodyPr>
          <a:lstStyle/>
          <a:p>
            <a:pPr algn="just">
              <a:lnSpc>
                <a:spcPct val="150000"/>
              </a:lnSpc>
              <a:buNone/>
            </a:pPr>
            <a:r>
              <a:rPr lang="en-US" sz="2000" dirty="0">
                <a:latin typeface="Times New Roman" pitchFamily="18" charset="0"/>
                <a:cs typeface="Times New Roman" pitchFamily="18" charset="0"/>
              </a:rPr>
              <a:t>A digital path (or curve) from pixel p with coordinate (</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to pixel q with coordinate (</a:t>
            </a:r>
            <a:r>
              <a:rPr lang="en-US" sz="2000" dirty="0" err="1">
                <a:latin typeface="Times New Roman" pitchFamily="18" charset="0"/>
                <a:cs typeface="Times New Roman" pitchFamily="18" charset="0"/>
              </a:rPr>
              <a:t>s,t</a:t>
            </a:r>
            <a:r>
              <a:rPr lang="en-US" sz="2000" dirty="0">
                <a:latin typeface="Times New Roman" pitchFamily="18" charset="0"/>
                <a:cs typeface="Times New Roman" pitchFamily="18" charset="0"/>
              </a:rPr>
              <a:t>) is a sequence of distinct pixels with coordinates </a:t>
            </a:r>
          </a:p>
          <a:p>
            <a:pPr algn="just">
              <a:lnSpc>
                <a:spcPct val="150000"/>
              </a:lnSpc>
              <a:buNone/>
            </a:pPr>
            <a:r>
              <a:rPr lang="en-US" sz="2000" dirty="0">
                <a:latin typeface="Times New Roman" pitchFamily="18" charset="0"/>
                <a:cs typeface="Times New Roman" pitchFamily="18" charset="0"/>
              </a:rPr>
              <a:t>(x0 , y0 ), (x1 , y1 ), ..., (</a:t>
            </a:r>
            <a:r>
              <a:rPr lang="en-US" sz="2000" dirty="0" err="1">
                <a:latin typeface="Times New Roman" pitchFamily="18" charset="0"/>
                <a:cs typeface="Times New Roman" pitchFamily="18" charset="0"/>
              </a:rPr>
              <a:t>xn</a:t>
            </a:r>
            <a:r>
              <a:rPr lang="en-US" sz="2000" dirty="0">
                <a:latin typeface="Times New Roman" pitchFamily="18" charset="0"/>
                <a:cs typeface="Times New Roman" pitchFamily="18" charset="0"/>
              </a:rPr>
              <a:t> , </a:t>
            </a:r>
            <a:r>
              <a:rPr lang="en-US" sz="2000" dirty="0" err="1">
                <a:latin typeface="Times New Roman" pitchFamily="18" charset="0"/>
                <a:cs typeface="Times New Roman" pitchFamily="18" charset="0"/>
              </a:rPr>
              <a:t>yn</a:t>
            </a:r>
            <a:r>
              <a:rPr lang="en-US" sz="2000" dirty="0">
                <a:latin typeface="Times New Roman" pitchFamily="18" charset="0"/>
                <a:cs typeface="Times New Roman" pitchFamily="18" charset="0"/>
              </a:rPr>
              <a:t> ), where (x0 , y0 )= (</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xn</a:t>
            </a:r>
            <a:r>
              <a:rPr lang="en-US" sz="2000" dirty="0">
                <a:latin typeface="Times New Roman" pitchFamily="18" charset="0"/>
                <a:cs typeface="Times New Roman" pitchFamily="18" charset="0"/>
              </a:rPr>
              <a:t> , </a:t>
            </a:r>
            <a:r>
              <a:rPr lang="en-US" sz="2000" dirty="0" err="1">
                <a:latin typeface="Times New Roman" pitchFamily="18" charset="0"/>
                <a:cs typeface="Times New Roman" pitchFamily="18" charset="0"/>
              </a:rPr>
              <a:t>yn</a:t>
            </a:r>
            <a:r>
              <a:rPr lang="en-US" sz="2000" dirty="0">
                <a:latin typeface="Times New Roman" pitchFamily="18" charset="0"/>
                <a:cs typeface="Times New Roman" pitchFamily="18" charset="0"/>
              </a:rPr>
              <a:t> )= (</a:t>
            </a:r>
            <a:r>
              <a:rPr lang="en-US" sz="2000" dirty="0" err="1">
                <a:latin typeface="Times New Roman" pitchFamily="18" charset="0"/>
                <a:cs typeface="Times New Roman" pitchFamily="18" charset="0"/>
              </a:rPr>
              <a:t>s,t</a:t>
            </a:r>
            <a:r>
              <a:rPr lang="en-US" sz="2000" dirty="0">
                <a:latin typeface="Times New Roman" pitchFamily="18" charset="0"/>
                <a:cs typeface="Times New Roman" pitchFamily="18" charset="0"/>
              </a:rPr>
              <a:t>) </a:t>
            </a:r>
          </a:p>
          <a:p>
            <a:pPr algn="just">
              <a:lnSpc>
                <a:spcPct val="150000"/>
              </a:lnSpc>
              <a:buNone/>
            </a:pPr>
            <a:r>
              <a:rPr lang="en-US" sz="2000" dirty="0">
                <a:latin typeface="Times New Roman" pitchFamily="18" charset="0"/>
                <a:cs typeface="Times New Roman" pitchFamily="18" charset="0"/>
              </a:rPr>
              <a:t>• (xi , </a:t>
            </a:r>
            <a:r>
              <a:rPr lang="en-US" sz="2000" dirty="0" err="1">
                <a:latin typeface="Times New Roman" pitchFamily="18" charset="0"/>
                <a:cs typeface="Times New Roman" pitchFamily="18" charset="0"/>
              </a:rPr>
              <a:t>yi</a:t>
            </a:r>
            <a:r>
              <a:rPr lang="en-US" sz="2000" dirty="0">
                <a:latin typeface="Times New Roman" pitchFamily="18" charset="0"/>
                <a:cs typeface="Times New Roman" pitchFamily="18" charset="0"/>
              </a:rPr>
              <a:t> ) is adjacent pixel (xi-1, yi-1) for 1≤j≤n ,</a:t>
            </a:r>
          </a:p>
          <a:p>
            <a:pPr algn="just">
              <a:lnSpc>
                <a:spcPct val="150000"/>
              </a:lnSpc>
              <a:buNone/>
            </a:pPr>
            <a:r>
              <a:rPr lang="en-US" sz="2000" dirty="0">
                <a:latin typeface="Times New Roman" pitchFamily="18" charset="0"/>
                <a:cs typeface="Times New Roman" pitchFamily="18" charset="0"/>
              </a:rPr>
              <a:t> • n- The length of the path. </a:t>
            </a:r>
          </a:p>
          <a:p>
            <a:pPr algn="just">
              <a:lnSpc>
                <a:spcPct val="150000"/>
              </a:lnSpc>
              <a:buNone/>
            </a:pPr>
            <a:r>
              <a:rPr lang="en-US" sz="2000" dirty="0">
                <a:latin typeface="Times New Roman" pitchFamily="18" charset="0"/>
                <a:cs typeface="Times New Roman" pitchFamily="18" charset="0"/>
              </a:rPr>
              <a:t>• If (x0 , y0 )= (</a:t>
            </a:r>
            <a:r>
              <a:rPr lang="en-US" sz="2000" dirty="0" err="1">
                <a:latin typeface="Times New Roman" pitchFamily="18" charset="0"/>
                <a:cs typeface="Times New Roman" pitchFamily="18" charset="0"/>
              </a:rPr>
              <a:t>xn</a:t>
            </a:r>
            <a:r>
              <a:rPr lang="en-US" sz="2000" dirty="0">
                <a:latin typeface="Times New Roman" pitchFamily="18" charset="0"/>
                <a:cs typeface="Times New Roman" pitchFamily="18" charset="0"/>
              </a:rPr>
              <a:t> , </a:t>
            </a:r>
            <a:r>
              <a:rPr lang="en-US" sz="2000" dirty="0" err="1">
                <a:latin typeface="Times New Roman" pitchFamily="18" charset="0"/>
                <a:cs typeface="Times New Roman" pitchFamily="18" charset="0"/>
              </a:rPr>
              <a:t>yn</a:t>
            </a:r>
            <a:r>
              <a:rPr lang="en-US" sz="2000" dirty="0">
                <a:latin typeface="Times New Roman" pitchFamily="18" charset="0"/>
                <a:cs typeface="Times New Roman" pitchFamily="18" charset="0"/>
              </a:rPr>
              <a:t> ):the path is closed path.</a:t>
            </a:r>
          </a:p>
          <a:p>
            <a:pPr algn="just">
              <a:lnSpc>
                <a:spcPct val="150000"/>
              </a:lnSpc>
              <a:buNone/>
            </a:pPr>
            <a:r>
              <a:rPr lang="en-US" sz="2000" dirty="0">
                <a:latin typeface="Times New Roman" pitchFamily="18" charset="0"/>
                <a:cs typeface="Times New Roman" pitchFamily="18" charset="0"/>
              </a:rPr>
              <a:t> • We can define 4- ,8- , or m-paths depending on the type of adjacency specified. </a:t>
            </a:r>
          </a:p>
        </p:txBody>
      </p:sp>
      <p:pic>
        <p:nvPicPr>
          <p:cNvPr id="4" name="image27.png"/>
          <p:cNvPicPr/>
          <p:nvPr/>
        </p:nvPicPr>
        <p:blipFill>
          <a:blip r:embed="rId2" cstate="print"/>
          <a:stretch>
            <a:fillRect/>
          </a:stretch>
        </p:blipFill>
        <p:spPr>
          <a:xfrm>
            <a:off x="1907704" y="4509120"/>
            <a:ext cx="4968552" cy="1646287"/>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Autofit/>
          </a:bodyPr>
          <a:lstStyle/>
          <a:p>
            <a:r>
              <a:rPr lang="en-US" sz="3200" b="1" dirty="0">
                <a:solidFill>
                  <a:srgbClr val="FFC000"/>
                </a:solidFill>
                <a:latin typeface="Times New Roman" pitchFamily="18" charset="0"/>
                <a:cs typeface="Times New Roman" pitchFamily="18" charset="0"/>
              </a:rPr>
              <a:t>Connectivity</a:t>
            </a:r>
            <a:r>
              <a:rPr lang="en-US" sz="3200" dirty="0">
                <a:solidFill>
                  <a:srgbClr val="FFC000"/>
                </a:solidFill>
                <a:latin typeface="Times New Roman" pitchFamily="18" charset="0"/>
                <a:cs typeface="Times New Roman" pitchFamily="18" charset="0"/>
              </a:rPr>
              <a:t> </a:t>
            </a:r>
          </a:p>
        </p:txBody>
      </p:sp>
      <p:sp>
        <p:nvSpPr>
          <p:cNvPr id="3" name="Content Placeholder 2"/>
          <p:cNvSpPr>
            <a:spLocks noGrp="1"/>
          </p:cNvSpPr>
          <p:nvPr>
            <p:ph idx="1"/>
          </p:nvPr>
        </p:nvSpPr>
        <p:spPr>
          <a:xfrm>
            <a:off x="457200" y="1052736"/>
            <a:ext cx="8229600" cy="4525963"/>
          </a:xfrm>
        </p:spPr>
        <p:txBody>
          <a:bodyPr>
            <a:normAutofit/>
          </a:bodyPr>
          <a:lstStyle/>
          <a:p>
            <a:pPr>
              <a:lnSpc>
                <a:spcPct val="150000"/>
              </a:lnSpc>
            </a:pPr>
            <a:r>
              <a:rPr lang="en-US" sz="2000" dirty="0">
                <a:latin typeface="Times New Roman" pitchFamily="18" charset="0"/>
                <a:cs typeface="Times New Roman" pitchFamily="18" charset="0"/>
              </a:rPr>
              <a:t>Let S represent a subset of pixels in an image, Two pixels p and q are said to be connected in S if there exists a path between them.</a:t>
            </a:r>
          </a:p>
          <a:p>
            <a:pPr>
              <a:lnSpc>
                <a:spcPct val="150000"/>
              </a:lnSpc>
            </a:pPr>
            <a:r>
              <a:rPr lang="en-US" sz="2000" dirty="0">
                <a:latin typeface="Times New Roman" pitchFamily="18" charset="0"/>
                <a:cs typeface="Times New Roman" pitchFamily="18" charset="0"/>
              </a:rPr>
              <a:t>Two image subsets S1 and S2 are adjacent if some pixel in S1 is adjacent to some pixel in S2</a:t>
            </a:r>
          </a:p>
          <a:p>
            <a:pPr>
              <a:lnSpc>
                <a:spcPct val="150000"/>
              </a:lnSpc>
            </a:pPr>
            <a:endParaRPr lang="en-US" sz="2000" dirty="0">
              <a:latin typeface="Times New Roman" pitchFamily="18" charset="0"/>
              <a:cs typeface="Times New Roman" pitchFamily="18" charset="0"/>
            </a:endParaRPr>
          </a:p>
        </p:txBody>
      </p:sp>
      <p:pic>
        <p:nvPicPr>
          <p:cNvPr id="133123" name="Picture 3"/>
          <p:cNvPicPr>
            <a:picLocks noChangeAspect="1" noChangeArrowheads="1"/>
          </p:cNvPicPr>
          <p:nvPr/>
        </p:nvPicPr>
        <p:blipFill>
          <a:blip r:embed="rId2" cstate="print"/>
          <a:srcRect/>
          <a:stretch>
            <a:fillRect/>
          </a:stretch>
        </p:blipFill>
        <p:spPr bwMode="auto">
          <a:xfrm>
            <a:off x="2771800" y="2924944"/>
            <a:ext cx="4176464" cy="3559487"/>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normAutofit/>
          </a:bodyPr>
          <a:lstStyle/>
          <a:p>
            <a:pPr>
              <a:lnSpc>
                <a:spcPct val="150000"/>
              </a:lnSpc>
              <a:buNone/>
            </a:pPr>
            <a:r>
              <a:rPr lang="en-US" sz="2000" b="1" dirty="0">
                <a:latin typeface="Times New Roman" pitchFamily="18" charset="0"/>
                <a:cs typeface="Times New Roman" pitchFamily="18" charset="0"/>
              </a:rPr>
              <a:t>Region </a:t>
            </a:r>
          </a:p>
          <a:p>
            <a:pPr>
              <a:lnSpc>
                <a:spcPct val="150000"/>
              </a:lnSpc>
            </a:pPr>
            <a:r>
              <a:rPr lang="en-US" sz="2000" dirty="0">
                <a:latin typeface="Times New Roman" pitchFamily="18" charset="0"/>
                <a:cs typeface="Times New Roman" pitchFamily="18" charset="0"/>
              </a:rPr>
              <a:t>Let R to be a subset of pixels in an image, we call a R a region of the image. If R is a connected set. </a:t>
            </a:r>
          </a:p>
          <a:p>
            <a:pPr>
              <a:lnSpc>
                <a:spcPct val="150000"/>
              </a:lnSpc>
            </a:pPr>
            <a:r>
              <a:rPr lang="en-US" sz="2000" dirty="0">
                <a:latin typeface="Times New Roman" pitchFamily="18" charset="0"/>
                <a:cs typeface="Times New Roman" pitchFamily="18" charset="0"/>
              </a:rPr>
              <a:t>Region that are not adjacent are said to be disjoint. • Example: the two regions (of Is) in figure, are adjacent only if 8-adjacany is used.</a:t>
            </a:r>
          </a:p>
          <a:p>
            <a:pPr>
              <a:lnSpc>
                <a:spcPct val="150000"/>
              </a:lnSpc>
            </a:pPr>
            <a:r>
              <a:rPr lang="en-US" sz="2000" dirty="0">
                <a:latin typeface="Times New Roman" pitchFamily="18" charset="0"/>
                <a:cs typeface="Times New Roman" pitchFamily="18" charset="0"/>
              </a:rPr>
              <a:t>4-path between the two regions does not exist, (so their union in not a connected set).  </a:t>
            </a:r>
          </a:p>
        </p:txBody>
      </p:sp>
      <p:sp>
        <p:nvSpPr>
          <p:cNvPr id="4" name="Title 1"/>
          <p:cNvSpPr>
            <a:spLocks noGrp="1"/>
          </p:cNvSpPr>
          <p:nvPr>
            <p:ph type="title"/>
          </p:nvPr>
        </p:nvSpPr>
        <p:spPr>
          <a:xfrm>
            <a:off x="457200" y="44624"/>
            <a:ext cx="8229600" cy="1143000"/>
          </a:xfrm>
        </p:spPr>
        <p:txBody>
          <a:bodyPr>
            <a:noAutofit/>
          </a:bodyPr>
          <a:lstStyle/>
          <a:p>
            <a:r>
              <a:rPr lang="en-US" sz="3200" b="1" dirty="0">
                <a:solidFill>
                  <a:srgbClr val="FFC000"/>
                </a:solidFill>
                <a:latin typeface="Times New Roman" pitchFamily="18" charset="0"/>
                <a:cs typeface="Times New Roman" pitchFamily="18" charset="0"/>
              </a:rPr>
              <a:t>Connectivity</a:t>
            </a:r>
            <a:r>
              <a:rPr lang="en-US" sz="3200" dirty="0">
                <a:solidFill>
                  <a:srgbClr val="FFC000"/>
                </a:solidFill>
                <a:latin typeface="Times New Roman" pitchFamily="18" charset="0"/>
                <a:cs typeface="Times New Roman" pitchFamily="18" charset="0"/>
              </a:rPr>
              <a:t> </a:t>
            </a:r>
          </a:p>
        </p:txBody>
      </p:sp>
      <p:pic>
        <p:nvPicPr>
          <p:cNvPr id="134146" name="Picture 2"/>
          <p:cNvPicPr>
            <a:picLocks noChangeAspect="1" noChangeArrowheads="1"/>
          </p:cNvPicPr>
          <p:nvPr/>
        </p:nvPicPr>
        <p:blipFill>
          <a:blip r:embed="rId2" cstate="print"/>
          <a:srcRect/>
          <a:stretch>
            <a:fillRect/>
          </a:stretch>
        </p:blipFill>
        <p:spPr bwMode="auto">
          <a:xfrm>
            <a:off x="2555776" y="3835523"/>
            <a:ext cx="3384376" cy="2689821"/>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buNone/>
            </a:pPr>
            <a:r>
              <a:rPr lang="en-US" sz="2000" b="1" dirty="0">
                <a:latin typeface="Times New Roman" pitchFamily="18" charset="0"/>
                <a:cs typeface="Times New Roman" pitchFamily="18" charset="0"/>
              </a:rPr>
              <a:t>Boundary (border) </a:t>
            </a:r>
            <a:r>
              <a:rPr lang="en-US" sz="2000" dirty="0">
                <a:latin typeface="Times New Roman" pitchFamily="18" charset="0"/>
                <a:cs typeface="Times New Roman" pitchFamily="18" charset="0"/>
              </a:rPr>
              <a:t>of a region R is the set of pixels in the region that have one or more neighbors that are not in R. If R happens to be an entire image, then its boundary is defined as the set of pixels in the first and last rows and columns of the image.</a:t>
            </a:r>
          </a:p>
          <a:p>
            <a:pPr algn="just">
              <a:lnSpc>
                <a:spcPct val="150000"/>
              </a:lnSpc>
              <a:buNone/>
            </a:pPr>
            <a:r>
              <a:rPr lang="en-US" sz="2000" b="1" dirty="0">
                <a:latin typeface="Times New Roman" pitchFamily="18" charset="0"/>
                <a:cs typeface="Times New Roman" pitchFamily="18" charset="0"/>
              </a:rPr>
              <a:t>Distance Measure</a:t>
            </a:r>
          </a:p>
          <a:p>
            <a:pPr algn="just">
              <a:lnSpc>
                <a:spcPct val="150000"/>
              </a:lnSpc>
              <a:buNone/>
            </a:pPr>
            <a:r>
              <a:rPr lang="en-US" sz="2000" dirty="0">
                <a:latin typeface="Times New Roman" pitchFamily="18" charset="0"/>
                <a:cs typeface="Times New Roman" pitchFamily="18" charset="0"/>
              </a:rPr>
              <a:t>For pixels </a:t>
            </a:r>
            <a:r>
              <a:rPr lang="en-US" sz="2000" dirty="0" err="1">
                <a:latin typeface="Times New Roman" pitchFamily="18" charset="0"/>
                <a:cs typeface="Times New Roman" pitchFamily="18" charset="0"/>
              </a:rPr>
              <a:t>p,q</a:t>
            </a:r>
            <a:r>
              <a:rPr lang="en-US" sz="2000" dirty="0">
                <a:latin typeface="Times New Roman" pitchFamily="18" charset="0"/>
                <a:cs typeface="Times New Roman" pitchFamily="18" charset="0"/>
              </a:rPr>
              <a:t> and z, with coordinates (</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s,t</a:t>
            </a:r>
            <a:r>
              <a:rPr lang="en-US" sz="2000" dirty="0">
                <a:latin typeface="Times New Roman" pitchFamily="18" charset="0"/>
                <a:cs typeface="Times New Roman" pitchFamily="18" charset="0"/>
              </a:rPr>
              <a:t>) and (</a:t>
            </a:r>
            <a:r>
              <a:rPr lang="en-US" sz="2000" dirty="0" err="1">
                <a:latin typeface="Times New Roman" pitchFamily="18" charset="0"/>
                <a:cs typeface="Times New Roman" pitchFamily="18" charset="0"/>
              </a:rPr>
              <a:t>v,w</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repectively</a:t>
            </a:r>
            <a:r>
              <a:rPr lang="en-US" sz="2000" dirty="0">
                <a:latin typeface="Times New Roman" pitchFamily="18" charset="0"/>
                <a:cs typeface="Times New Roman" pitchFamily="18" charset="0"/>
              </a:rPr>
              <a:t>, D is a distance function if</a:t>
            </a:r>
          </a:p>
        </p:txBody>
      </p:sp>
      <p:sp>
        <p:nvSpPr>
          <p:cNvPr id="4" name="Title 1"/>
          <p:cNvSpPr txBox="1">
            <a:spLocks/>
          </p:cNvSpPr>
          <p:nvPr/>
        </p:nvSpPr>
        <p:spPr>
          <a:xfrm>
            <a:off x="457200" y="44624"/>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rPr>
              <a:t>Connectivity</a:t>
            </a:r>
            <a:r>
              <a:rPr kumimoji="0" lang="en-US" sz="3200" b="0"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rPr>
              <a:t> </a:t>
            </a:r>
          </a:p>
        </p:txBody>
      </p:sp>
      <p:pic>
        <p:nvPicPr>
          <p:cNvPr id="135170" name="Picture 2"/>
          <p:cNvPicPr>
            <a:picLocks noChangeAspect="1" noChangeArrowheads="1"/>
          </p:cNvPicPr>
          <p:nvPr/>
        </p:nvPicPr>
        <p:blipFill>
          <a:blip r:embed="rId2" cstate="print"/>
          <a:srcRect/>
          <a:stretch>
            <a:fillRect/>
          </a:stretch>
        </p:blipFill>
        <p:spPr bwMode="auto">
          <a:xfrm>
            <a:off x="2195737" y="5118154"/>
            <a:ext cx="4608512" cy="1391959"/>
          </a:xfrm>
          <a:prstGeom prst="rect">
            <a:avLst/>
          </a:prstGeom>
          <a:noFill/>
          <a:ln w="9525">
            <a:noFill/>
            <a:miter lim="800000"/>
            <a:headEnd/>
            <a:tailEnd/>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525963"/>
          </a:xfrm>
        </p:spPr>
        <p:txBody>
          <a:bodyPr>
            <a:noAutofit/>
          </a:bodyPr>
          <a:lstStyle/>
          <a:p>
            <a:pPr>
              <a:lnSpc>
                <a:spcPct val="150000"/>
              </a:lnSpc>
            </a:pPr>
            <a:r>
              <a:rPr lang="en-US" sz="2000" dirty="0">
                <a:latin typeface="Times New Roman" pitchFamily="18" charset="0"/>
                <a:cs typeface="Times New Roman" pitchFamily="18" charset="0"/>
              </a:rPr>
              <a:t>The distance between two pixels p and q with coordinates (x1, y1), (x2, y2) respectively can be formulated in several ways: </a:t>
            </a:r>
          </a:p>
          <a:p>
            <a:pPr>
              <a:lnSpc>
                <a:spcPct val="150000"/>
              </a:lnSpc>
              <a:buNone/>
            </a:pPr>
            <a:endParaRPr lang="en-IN"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Pixels having a Euclidean distance r from a given pixel will lie on a circle of radius r centered at it and r = distance</a:t>
            </a:r>
          </a:p>
          <a:p>
            <a:pPr>
              <a:lnSpc>
                <a:spcPct val="150000"/>
              </a:lnSpc>
            </a:pPr>
            <a:r>
              <a:rPr lang="en-US" sz="2000" dirty="0">
                <a:latin typeface="Times New Roman" pitchFamily="18" charset="0"/>
                <a:cs typeface="Times New Roman" pitchFamily="18" charset="0"/>
              </a:rPr>
              <a:t>D4 distance(also called City-block Distance) </a:t>
            </a:r>
          </a:p>
          <a:p>
            <a:pPr>
              <a:lnSpc>
                <a:spcPct val="150000"/>
              </a:lnSpc>
            </a:pPr>
            <a:r>
              <a:rPr lang="en-US" sz="2000" dirty="0">
                <a:latin typeface="Times New Roman" pitchFamily="18" charset="0"/>
                <a:cs typeface="Times New Roman" pitchFamily="18" charset="0"/>
              </a:rPr>
              <a:t>In this case, the pixels having a D4 distance from (</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less than or equal to some value r from a diamond centered at (</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a:t>
            </a:r>
          </a:p>
          <a:p>
            <a:pPr>
              <a:lnSpc>
                <a:spcPct val="150000"/>
              </a:lnSpc>
            </a:pPr>
            <a:r>
              <a:rPr lang="en-US" sz="2000" dirty="0">
                <a:latin typeface="Times New Roman" pitchFamily="18" charset="0"/>
                <a:cs typeface="Times New Roman" pitchFamily="18" charset="0"/>
              </a:rPr>
              <a:t>For example, the pixels with D4 distance ≤2 from (</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(the center point) form the following contours of constant distance: </a:t>
            </a:r>
          </a:p>
        </p:txBody>
      </p:sp>
      <p:pic>
        <p:nvPicPr>
          <p:cNvPr id="136195" name="Picture 3"/>
          <p:cNvPicPr>
            <a:picLocks noChangeAspect="1" noChangeArrowheads="1"/>
          </p:cNvPicPr>
          <p:nvPr/>
        </p:nvPicPr>
        <p:blipFill>
          <a:blip r:embed="rId2" cstate="print"/>
          <a:srcRect/>
          <a:stretch>
            <a:fillRect/>
          </a:stretch>
        </p:blipFill>
        <p:spPr bwMode="auto">
          <a:xfrm>
            <a:off x="1547664" y="2276872"/>
            <a:ext cx="5026158" cy="360040"/>
          </a:xfrm>
          <a:prstGeom prst="rect">
            <a:avLst/>
          </a:prstGeom>
          <a:noFill/>
          <a:ln w="9525">
            <a:noFill/>
            <a:miter lim="800000"/>
            <a:headEnd/>
            <a:tailEnd/>
          </a:ln>
        </p:spPr>
      </p:pic>
      <p:pic>
        <p:nvPicPr>
          <p:cNvPr id="136197" name="Picture 5"/>
          <p:cNvPicPr>
            <a:picLocks noChangeAspect="1" noChangeArrowheads="1"/>
          </p:cNvPicPr>
          <p:nvPr/>
        </p:nvPicPr>
        <p:blipFill>
          <a:blip r:embed="rId3" cstate="print"/>
          <a:srcRect/>
          <a:stretch>
            <a:fillRect/>
          </a:stretch>
        </p:blipFill>
        <p:spPr bwMode="auto">
          <a:xfrm>
            <a:off x="5220072" y="3861048"/>
            <a:ext cx="2376264" cy="375838"/>
          </a:xfrm>
          <a:prstGeom prst="rect">
            <a:avLst/>
          </a:prstGeom>
          <a:noFill/>
          <a:ln w="9525">
            <a:noFill/>
            <a:miter lim="800000"/>
            <a:headEnd/>
            <a:tailEnd/>
          </a:ln>
        </p:spPr>
      </p:pic>
      <p:sp>
        <p:nvSpPr>
          <p:cNvPr id="8" name="Rectangle 7"/>
          <p:cNvSpPr/>
          <p:nvPr/>
        </p:nvSpPr>
        <p:spPr>
          <a:xfrm>
            <a:off x="2446589" y="166209"/>
            <a:ext cx="3314305" cy="742511"/>
          </a:xfrm>
          <a:prstGeom prst="rect">
            <a:avLst/>
          </a:prstGeom>
        </p:spPr>
        <p:txBody>
          <a:bodyPr wrap="none">
            <a:spAutoFit/>
          </a:bodyPr>
          <a:lstStyle/>
          <a:p>
            <a:pPr algn="just">
              <a:lnSpc>
                <a:spcPct val="150000"/>
              </a:lnSpc>
              <a:buNone/>
            </a:pPr>
            <a:r>
              <a:rPr lang="en-US" sz="3200" b="1" dirty="0">
                <a:solidFill>
                  <a:srgbClr val="FFC000"/>
                </a:solidFill>
                <a:latin typeface="Times New Roman" pitchFamily="18" charset="0"/>
                <a:cs typeface="Times New Roman" pitchFamily="18" charset="0"/>
              </a:rPr>
              <a:t>Distance Measure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2996952"/>
            <a:ext cx="8229600" cy="4525963"/>
          </a:xfrm>
        </p:spPr>
        <p:txBody>
          <a:bodyPr>
            <a:normAutofit/>
          </a:bodyPr>
          <a:lstStyle/>
          <a:p>
            <a:r>
              <a:rPr lang="en-US" sz="2000" dirty="0">
                <a:latin typeface="Times New Roman" pitchFamily="18" charset="0"/>
                <a:cs typeface="Times New Roman" pitchFamily="18" charset="0"/>
              </a:rPr>
              <a:t>Pixels having a city-block distance 1 from a given pixel are its 4-neighbors.</a:t>
            </a:r>
          </a:p>
        </p:txBody>
      </p:sp>
      <p:sp>
        <p:nvSpPr>
          <p:cNvPr id="4" name="Rectangle 3"/>
          <p:cNvSpPr/>
          <p:nvPr/>
        </p:nvSpPr>
        <p:spPr>
          <a:xfrm>
            <a:off x="2446589" y="166209"/>
            <a:ext cx="3314305" cy="742511"/>
          </a:xfrm>
          <a:prstGeom prst="rect">
            <a:avLst/>
          </a:prstGeom>
        </p:spPr>
        <p:txBody>
          <a:bodyPr wrap="none">
            <a:spAutoFit/>
          </a:bodyPr>
          <a:lstStyle/>
          <a:p>
            <a:pPr algn="just">
              <a:lnSpc>
                <a:spcPct val="150000"/>
              </a:lnSpc>
              <a:buNone/>
            </a:pPr>
            <a:r>
              <a:rPr lang="en-US" sz="3200" b="1" dirty="0">
                <a:solidFill>
                  <a:srgbClr val="FFC000"/>
                </a:solidFill>
                <a:latin typeface="Times New Roman" pitchFamily="18" charset="0"/>
                <a:cs typeface="Times New Roman" pitchFamily="18" charset="0"/>
              </a:rPr>
              <a:t>Distance Measure</a:t>
            </a:r>
          </a:p>
        </p:txBody>
      </p:sp>
      <p:pic>
        <p:nvPicPr>
          <p:cNvPr id="137218" name="Picture 2"/>
          <p:cNvPicPr>
            <a:picLocks noChangeAspect="1" noChangeArrowheads="1"/>
          </p:cNvPicPr>
          <p:nvPr/>
        </p:nvPicPr>
        <p:blipFill>
          <a:blip r:embed="rId2" cstate="print"/>
          <a:srcRect/>
          <a:stretch>
            <a:fillRect/>
          </a:stretch>
        </p:blipFill>
        <p:spPr bwMode="auto">
          <a:xfrm>
            <a:off x="3563888" y="980728"/>
            <a:ext cx="2315385" cy="1944216"/>
          </a:xfrm>
          <a:prstGeom prst="rect">
            <a:avLst/>
          </a:prstGeom>
          <a:noFill/>
          <a:ln w="9525">
            <a:noFill/>
            <a:miter lim="800000"/>
            <a:headEnd/>
            <a:tailEnd/>
          </a:ln>
        </p:spPr>
      </p:pic>
      <p:pic>
        <p:nvPicPr>
          <p:cNvPr id="137219" name="Picture 3"/>
          <p:cNvPicPr>
            <a:picLocks noChangeAspect="1" noChangeArrowheads="1"/>
          </p:cNvPicPr>
          <p:nvPr/>
        </p:nvPicPr>
        <p:blipFill>
          <a:blip r:embed="rId3" cstate="print"/>
          <a:srcRect/>
          <a:stretch>
            <a:fillRect/>
          </a:stretch>
        </p:blipFill>
        <p:spPr bwMode="auto">
          <a:xfrm>
            <a:off x="3923928" y="3501008"/>
            <a:ext cx="2232248" cy="1879788"/>
          </a:xfrm>
          <a:prstGeom prst="rect">
            <a:avLst/>
          </a:prstGeom>
          <a:noFill/>
          <a:ln w="9525">
            <a:noFill/>
            <a:miter lim="800000"/>
            <a:headEnd/>
            <a:tailEnd/>
          </a:ln>
        </p:spPr>
      </p:pic>
      <p:sp>
        <p:nvSpPr>
          <p:cNvPr id="7" name="Rectangle 6"/>
          <p:cNvSpPr/>
          <p:nvPr/>
        </p:nvSpPr>
        <p:spPr>
          <a:xfrm>
            <a:off x="755576" y="5589240"/>
            <a:ext cx="7848872" cy="707886"/>
          </a:xfrm>
          <a:prstGeom prst="rect">
            <a:avLst/>
          </a:prstGeom>
        </p:spPr>
        <p:txBody>
          <a:bodyPr wrap="square">
            <a:spAutoFit/>
          </a:bodyPr>
          <a:lstStyle/>
          <a:p>
            <a:r>
              <a:rPr lang="en-US" sz="2000" dirty="0">
                <a:latin typeface="Times New Roman" pitchFamily="18" charset="0"/>
                <a:cs typeface="Times New Roman" pitchFamily="18" charset="0"/>
              </a:rPr>
              <a:t>Green line is Euclidean distance. Red, blue and yellow are City Block Distance</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857403"/>
          </a:xfrm>
        </p:spPr>
        <p:txBody>
          <a:bodyPr>
            <a:normAutofit/>
          </a:bodyPr>
          <a:lstStyle/>
          <a:p>
            <a:pPr>
              <a:lnSpc>
                <a:spcPct val="150000"/>
              </a:lnSpc>
              <a:buNone/>
            </a:pPr>
            <a:r>
              <a:rPr lang="en-US" sz="2000" dirty="0">
                <a:latin typeface="Times New Roman" pitchFamily="18" charset="0"/>
                <a:cs typeface="Times New Roman" pitchFamily="18" charset="0"/>
              </a:rPr>
              <a:t>	It's called city-block distance, because it is calculated as if on each pixel between your two coordinates stood a block (house) which you have to go around. That means, you can only go along the vertical or horizontal lines between the pixels but not diagonal. It's the same like the movement of the rook on a chess field.</a:t>
            </a:r>
          </a:p>
          <a:p>
            <a:pPr>
              <a:lnSpc>
                <a:spcPct val="150000"/>
              </a:lnSpc>
              <a:buNone/>
            </a:pPr>
            <a:r>
              <a:rPr lang="en-US" sz="2000" dirty="0">
                <a:latin typeface="Times New Roman" pitchFamily="18" charset="0"/>
                <a:cs typeface="Times New Roman" pitchFamily="18" charset="0"/>
              </a:rPr>
              <a:t>Chess-board Distance=</a:t>
            </a:r>
          </a:p>
          <a:p>
            <a:pPr>
              <a:lnSpc>
                <a:spcPct val="150000"/>
              </a:lnSpc>
              <a:buNone/>
            </a:pPr>
            <a:r>
              <a:rPr lang="en-US" sz="2000" dirty="0">
                <a:latin typeface="Times New Roman" pitchFamily="18" charset="0"/>
                <a:cs typeface="Times New Roman" pitchFamily="18" charset="0"/>
              </a:rPr>
              <a:t>	In this case, the pixels having a D8 distance from (</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less than or equal to some value r from a square centered at (</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For example, the pixels with D8 distance ≤2 from (</a:t>
            </a:r>
            <a:r>
              <a:rPr lang="en-US" sz="2000" dirty="0" err="1">
                <a:latin typeface="Times New Roman" pitchFamily="18" charset="0"/>
                <a:cs typeface="Times New Roman" pitchFamily="18" charset="0"/>
              </a:rPr>
              <a:t>x,y</a:t>
            </a:r>
            <a:r>
              <a:rPr lang="en-US" sz="2000" dirty="0">
                <a:latin typeface="Times New Roman" pitchFamily="18" charset="0"/>
                <a:cs typeface="Times New Roman" pitchFamily="18" charset="0"/>
              </a:rPr>
              <a:t>) (the center point) form the following contours of constant distance</a:t>
            </a:r>
          </a:p>
        </p:txBody>
      </p:sp>
      <p:pic>
        <p:nvPicPr>
          <p:cNvPr id="138242" name="Picture 2"/>
          <p:cNvPicPr>
            <a:picLocks noChangeAspect="1" noChangeArrowheads="1"/>
          </p:cNvPicPr>
          <p:nvPr/>
        </p:nvPicPr>
        <p:blipFill>
          <a:blip r:embed="rId2" cstate="print"/>
          <a:srcRect/>
          <a:stretch>
            <a:fillRect/>
          </a:stretch>
        </p:blipFill>
        <p:spPr bwMode="auto">
          <a:xfrm>
            <a:off x="3059832" y="3789040"/>
            <a:ext cx="2840038" cy="319658"/>
          </a:xfrm>
          <a:prstGeom prst="rect">
            <a:avLst/>
          </a:prstGeom>
          <a:noFill/>
          <a:ln w="9525">
            <a:noFill/>
            <a:miter lim="800000"/>
            <a:headEnd/>
            <a:tailEnd/>
          </a:ln>
        </p:spPr>
      </p:pic>
      <p:sp>
        <p:nvSpPr>
          <p:cNvPr id="5" name="Rectangle 4"/>
          <p:cNvSpPr/>
          <p:nvPr/>
        </p:nvSpPr>
        <p:spPr>
          <a:xfrm>
            <a:off x="2446589" y="166209"/>
            <a:ext cx="3314305" cy="742511"/>
          </a:xfrm>
          <a:prstGeom prst="rect">
            <a:avLst/>
          </a:prstGeom>
        </p:spPr>
        <p:txBody>
          <a:bodyPr wrap="none">
            <a:spAutoFit/>
          </a:bodyPr>
          <a:lstStyle/>
          <a:p>
            <a:pPr algn="just">
              <a:lnSpc>
                <a:spcPct val="150000"/>
              </a:lnSpc>
              <a:buNone/>
            </a:pPr>
            <a:r>
              <a:rPr lang="en-US" sz="3200" b="1" dirty="0">
                <a:solidFill>
                  <a:srgbClr val="FFC000"/>
                </a:solidFill>
                <a:latin typeface="Times New Roman" pitchFamily="18" charset="0"/>
                <a:cs typeface="Times New Roman" pitchFamily="18" charset="0"/>
              </a:rPr>
              <a:t>Distance Measure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a:solidFill>
                  <a:srgbClr val="FFC000"/>
                </a:solidFill>
                <a:latin typeface="Times New Roman" pitchFamily="18" charset="0"/>
                <a:cs typeface="Times New Roman" pitchFamily="18" charset="0"/>
              </a:rPr>
              <a:t>Where do we find Fractals?</a:t>
            </a:r>
            <a:endParaRPr lang="en-US" sz="3200" b="1" dirty="0">
              <a:solidFill>
                <a:srgbClr val="FFC000"/>
              </a:solidFill>
              <a:latin typeface="Times New Roman" pitchFamily="18" charset="0"/>
              <a:cs typeface="Times New Roman" pitchFamily="18" charset="0"/>
            </a:endParaRPr>
          </a:p>
        </p:txBody>
      </p:sp>
      <p:pic>
        <p:nvPicPr>
          <p:cNvPr id="28674" name="Picture 2"/>
          <p:cNvPicPr>
            <a:picLocks noChangeAspect="1" noChangeArrowheads="1"/>
          </p:cNvPicPr>
          <p:nvPr/>
        </p:nvPicPr>
        <p:blipFill>
          <a:blip r:embed="rId2" cstate="print"/>
          <a:srcRect/>
          <a:stretch>
            <a:fillRect/>
          </a:stretch>
        </p:blipFill>
        <p:spPr bwMode="auto">
          <a:xfrm>
            <a:off x="251520" y="1124744"/>
            <a:ext cx="8460432" cy="3730998"/>
          </a:xfrm>
          <a:prstGeom prst="rect">
            <a:avLst/>
          </a:prstGeom>
          <a:noFill/>
          <a:ln w="9525">
            <a:noFill/>
            <a:miter lim="800000"/>
            <a:headEnd/>
            <a:tailEnd/>
          </a:ln>
        </p:spPr>
      </p:pic>
      <p:sp>
        <p:nvSpPr>
          <p:cNvPr id="5" name="TextBox 4"/>
          <p:cNvSpPr txBox="1"/>
          <p:nvPr/>
        </p:nvSpPr>
        <p:spPr>
          <a:xfrm>
            <a:off x="395536" y="4797152"/>
            <a:ext cx="3312368" cy="2031325"/>
          </a:xfrm>
          <a:prstGeom prst="rect">
            <a:avLst/>
          </a:prstGeom>
          <a:noFill/>
        </p:spPr>
        <p:txBody>
          <a:bodyPr wrap="square" rtlCol="0">
            <a:spAutoFit/>
          </a:bodyPr>
          <a:lstStyle/>
          <a:p>
            <a:pPr algn="just"/>
            <a:r>
              <a:rPr lang="en-IN" dirty="0">
                <a:latin typeface="Times New Roman" pitchFamily="18" charset="0"/>
                <a:cs typeface="Times New Roman" pitchFamily="18" charset="0"/>
              </a:rPr>
              <a:t>Natural Fractals include branching patterns like trees, river networks, lighting bolts,</a:t>
            </a:r>
          </a:p>
          <a:p>
            <a:pPr algn="just"/>
            <a:r>
              <a:rPr lang="en-IN" dirty="0">
                <a:latin typeface="Times New Roman" pitchFamily="18" charset="0"/>
                <a:cs typeface="Times New Roman" pitchFamily="18" charset="0"/>
              </a:rPr>
              <a:t>Blood vessels, etc and spiral patterns like seashells, hurricanes and galaxies</a:t>
            </a:r>
          </a:p>
          <a:p>
            <a:endParaRPr lang="en-US" dirty="0"/>
          </a:p>
        </p:txBody>
      </p:sp>
      <p:sp>
        <p:nvSpPr>
          <p:cNvPr id="6" name="TextBox 5"/>
          <p:cNvSpPr txBox="1"/>
          <p:nvPr/>
        </p:nvSpPr>
        <p:spPr>
          <a:xfrm>
            <a:off x="4860032" y="4826675"/>
            <a:ext cx="4104456" cy="1754326"/>
          </a:xfrm>
          <a:prstGeom prst="rect">
            <a:avLst/>
          </a:prstGeom>
          <a:noFill/>
        </p:spPr>
        <p:txBody>
          <a:bodyPr wrap="square" rtlCol="0">
            <a:spAutoFit/>
          </a:bodyPr>
          <a:lstStyle/>
          <a:p>
            <a:pPr algn="just"/>
            <a:r>
              <a:rPr lang="en-IN" dirty="0">
                <a:latin typeface="Times New Roman" pitchFamily="18" charset="0"/>
                <a:cs typeface="Times New Roman" pitchFamily="18" charset="0"/>
              </a:rPr>
              <a:t>Mathematical Fractals , like the Mandelbrot set, are formed by calculating a simple equation thousands of times, feeding the answer back into the start. These fractals are infinitely complex , meaning we can zoom in forever</a:t>
            </a:r>
            <a:endParaRPr lang="en-US" dirty="0">
              <a:latin typeface="Times New Roman" pitchFamily="18" charset="0"/>
              <a:cs typeface="Times New Roman"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525963"/>
          </a:xfrm>
        </p:spPr>
        <p:txBody>
          <a:bodyPr>
            <a:normAutofit/>
          </a:bodyPr>
          <a:lstStyle/>
          <a:p>
            <a:pPr>
              <a:lnSpc>
                <a:spcPct val="150000"/>
              </a:lnSpc>
              <a:buNone/>
            </a:pPr>
            <a:r>
              <a:rPr lang="en-US" sz="2000" dirty="0">
                <a:latin typeface="Times New Roman" pitchFamily="18" charset="0"/>
                <a:cs typeface="Times New Roman" pitchFamily="18" charset="0"/>
              </a:rPr>
              <a:t>To measure D8 distance, you can only go along the vertical or horizontal or diagonal lines between the pixels.</a:t>
            </a:r>
          </a:p>
          <a:p>
            <a:pPr>
              <a:lnSpc>
                <a:spcPct val="150000"/>
              </a:lnSpc>
              <a:buNone/>
            </a:pPr>
            <a:endParaRPr lang="en-US" sz="2000" dirty="0">
              <a:latin typeface="Times New Roman" pitchFamily="18" charset="0"/>
              <a:cs typeface="Times New Roman" pitchFamily="18" charset="0"/>
            </a:endParaRPr>
          </a:p>
          <a:p>
            <a:pPr>
              <a:lnSpc>
                <a:spcPct val="150000"/>
              </a:lnSpc>
              <a:buNone/>
            </a:pPr>
            <a:endParaRPr lang="en-IN" sz="2000" dirty="0">
              <a:latin typeface="Times New Roman" pitchFamily="18" charset="0"/>
              <a:cs typeface="Times New Roman" pitchFamily="18" charset="0"/>
            </a:endParaRPr>
          </a:p>
          <a:p>
            <a:pPr>
              <a:lnSpc>
                <a:spcPct val="150000"/>
              </a:lnSpc>
              <a:buNone/>
            </a:pPr>
            <a:endParaRPr lang="en-IN" sz="2000" dirty="0">
              <a:latin typeface="Times New Roman" pitchFamily="18" charset="0"/>
              <a:cs typeface="Times New Roman" pitchFamily="18" charset="0"/>
            </a:endParaRPr>
          </a:p>
          <a:p>
            <a:pPr>
              <a:lnSpc>
                <a:spcPct val="150000"/>
              </a:lnSpc>
              <a:buNone/>
            </a:pPr>
            <a:endParaRPr lang="en-IN" sz="2000" dirty="0">
              <a:latin typeface="Times New Roman" pitchFamily="18" charset="0"/>
              <a:cs typeface="Times New Roman" pitchFamily="18" charset="0"/>
            </a:endParaRPr>
          </a:p>
          <a:p>
            <a:pPr>
              <a:lnSpc>
                <a:spcPct val="150000"/>
              </a:lnSpc>
              <a:buNone/>
            </a:pPr>
            <a:r>
              <a:rPr lang="en-US" sz="2000" dirty="0">
                <a:latin typeface="Times New Roman" pitchFamily="18" charset="0"/>
                <a:cs typeface="Times New Roman" pitchFamily="18" charset="0"/>
              </a:rPr>
              <a:t>Pixels having a chess-board distance 1 from a given pixel are its 8-neighbors Dm distance between two points is defined as the shortest m path between the points.</a:t>
            </a:r>
          </a:p>
        </p:txBody>
      </p:sp>
      <p:pic>
        <p:nvPicPr>
          <p:cNvPr id="139266" name="Picture 2"/>
          <p:cNvPicPr>
            <a:picLocks noChangeAspect="1" noChangeArrowheads="1"/>
          </p:cNvPicPr>
          <p:nvPr/>
        </p:nvPicPr>
        <p:blipFill>
          <a:blip r:embed="rId2" cstate="print"/>
          <a:srcRect/>
          <a:stretch>
            <a:fillRect/>
          </a:stretch>
        </p:blipFill>
        <p:spPr bwMode="auto">
          <a:xfrm>
            <a:off x="3419871" y="1988840"/>
            <a:ext cx="2419469" cy="2016224"/>
          </a:xfrm>
          <a:prstGeom prst="rect">
            <a:avLst/>
          </a:prstGeom>
          <a:noFill/>
          <a:ln w="9525">
            <a:noFill/>
            <a:miter lim="800000"/>
            <a:headEnd/>
            <a:tailEnd/>
          </a:ln>
        </p:spPr>
      </p:pic>
      <p:pic>
        <p:nvPicPr>
          <p:cNvPr id="139267" name="Picture 3"/>
          <p:cNvPicPr>
            <a:picLocks noChangeAspect="1" noChangeArrowheads="1"/>
          </p:cNvPicPr>
          <p:nvPr/>
        </p:nvPicPr>
        <p:blipFill>
          <a:blip r:embed="rId3" cstate="print"/>
          <a:srcRect/>
          <a:stretch>
            <a:fillRect/>
          </a:stretch>
        </p:blipFill>
        <p:spPr bwMode="auto">
          <a:xfrm>
            <a:off x="3563888" y="4872070"/>
            <a:ext cx="2304256" cy="1395355"/>
          </a:xfrm>
          <a:prstGeom prst="rect">
            <a:avLst/>
          </a:prstGeom>
          <a:noFill/>
          <a:ln w="9525">
            <a:noFill/>
            <a:miter lim="800000"/>
            <a:headEnd/>
            <a:tailEnd/>
          </a:ln>
        </p:spPr>
      </p:pic>
      <p:sp>
        <p:nvSpPr>
          <p:cNvPr id="6" name="Rectangle 5"/>
          <p:cNvSpPr/>
          <p:nvPr/>
        </p:nvSpPr>
        <p:spPr>
          <a:xfrm>
            <a:off x="2446589" y="166209"/>
            <a:ext cx="3314305" cy="742511"/>
          </a:xfrm>
          <a:prstGeom prst="rect">
            <a:avLst/>
          </a:prstGeom>
        </p:spPr>
        <p:txBody>
          <a:bodyPr wrap="none">
            <a:spAutoFit/>
          </a:bodyPr>
          <a:lstStyle/>
          <a:p>
            <a:pPr algn="just">
              <a:lnSpc>
                <a:spcPct val="150000"/>
              </a:lnSpc>
              <a:buNone/>
            </a:pPr>
            <a:r>
              <a:rPr lang="en-US" sz="3200" b="1" dirty="0">
                <a:solidFill>
                  <a:srgbClr val="FFC000"/>
                </a:solidFill>
                <a:latin typeface="Times New Roman" pitchFamily="18" charset="0"/>
                <a:cs typeface="Times New Roman" pitchFamily="18" charset="0"/>
              </a:rPr>
              <a:t>Distance Measure</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72608"/>
          </a:xfrm>
        </p:spPr>
        <p:txBody>
          <a:bodyPr>
            <a:normAutofit/>
          </a:bodyPr>
          <a:lstStyle/>
          <a:p>
            <a:pPr>
              <a:buNone/>
            </a:pPr>
            <a:r>
              <a:rPr lang="en-US" sz="2000" dirty="0">
                <a:latin typeface="Times New Roman" pitchFamily="18" charset="0"/>
                <a:cs typeface="Times New Roman" pitchFamily="18" charset="0"/>
              </a:rPr>
              <a:t>When V={1} p,p2 and p4 have value 1</a:t>
            </a:r>
          </a:p>
          <a:p>
            <a:pPr>
              <a:buNone/>
            </a:pPr>
            <a:endParaRPr lang="en-IN" sz="2000" dirty="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Dm shortest distance between p and p4 is 2 When V={1} p,p1,p2 and p4 have value 1 or p,p2,p3 and p4 have value 1</a:t>
            </a:r>
          </a:p>
          <a:p>
            <a:pPr>
              <a:buNone/>
            </a:pPr>
            <a:endParaRPr lang="en-IN" sz="2000" dirty="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Dm shortest distance between p and p4 is 3</a:t>
            </a:r>
          </a:p>
          <a:p>
            <a:pPr>
              <a:buNone/>
            </a:pPr>
            <a:endParaRPr lang="en-IN" sz="2000" dirty="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Dm distance between p and p4 is 4</a:t>
            </a:r>
          </a:p>
        </p:txBody>
      </p:sp>
      <p:pic>
        <p:nvPicPr>
          <p:cNvPr id="140290" name="Picture 2"/>
          <p:cNvPicPr>
            <a:picLocks noChangeAspect="1" noChangeArrowheads="1"/>
          </p:cNvPicPr>
          <p:nvPr/>
        </p:nvPicPr>
        <p:blipFill>
          <a:blip r:embed="rId2" cstate="print"/>
          <a:srcRect/>
          <a:stretch>
            <a:fillRect/>
          </a:stretch>
        </p:blipFill>
        <p:spPr bwMode="auto">
          <a:xfrm>
            <a:off x="3563888" y="1340768"/>
            <a:ext cx="1581150" cy="1114425"/>
          </a:xfrm>
          <a:prstGeom prst="rect">
            <a:avLst/>
          </a:prstGeom>
          <a:noFill/>
          <a:ln w="9525">
            <a:noFill/>
            <a:miter lim="800000"/>
            <a:headEnd/>
            <a:tailEnd/>
          </a:ln>
        </p:spPr>
      </p:pic>
      <p:pic>
        <p:nvPicPr>
          <p:cNvPr id="140291" name="Picture 3"/>
          <p:cNvPicPr>
            <a:picLocks noChangeAspect="1" noChangeArrowheads="1"/>
          </p:cNvPicPr>
          <p:nvPr/>
        </p:nvPicPr>
        <p:blipFill>
          <a:blip r:embed="rId3" cstate="print"/>
          <a:srcRect/>
          <a:stretch>
            <a:fillRect/>
          </a:stretch>
        </p:blipFill>
        <p:spPr bwMode="auto">
          <a:xfrm>
            <a:off x="2915816" y="3140968"/>
            <a:ext cx="3048000" cy="1266825"/>
          </a:xfrm>
          <a:prstGeom prst="rect">
            <a:avLst/>
          </a:prstGeom>
          <a:noFill/>
          <a:ln w="9525">
            <a:noFill/>
            <a:miter lim="800000"/>
            <a:headEnd/>
            <a:tailEnd/>
          </a:ln>
        </p:spPr>
      </p:pic>
      <p:pic>
        <p:nvPicPr>
          <p:cNvPr id="140292" name="Picture 4"/>
          <p:cNvPicPr>
            <a:picLocks noChangeAspect="1" noChangeArrowheads="1"/>
          </p:cNvPicPr>
          <p:nvPr/>
        </p:nvPicPr>
        <p:blipFill>
          <a:blip r:embed="rId4" cstate="print"/>
          <a:srcRect/>
          <a:stretch>
            <a:fillRect/>
          </a:stretch>
        </p:blipFill>
        <p:spPr bwMode="auto">
          <a:xfrm>
            <a:off x="3923928" y="4992588"/>
            <a:ext cx="1533525" cy="1028700"/>
          </a:xfrm>
          <a:prstGeom prst="rect">
            <a:avLst/>
          </a:prstGeom>
          <a:noFill/>
          <a:ln w="9525">
            <a:noFill/>
            <a:miter lim="800000"/>
            <a:headEnd/>
            <a:tailEnd/>
          </a:ln>
        </p:spPr>
      </p:pic>
      <p:sp>
        <p:nvSpPr>
          <p:cNvPr id="7" name="Rectangle 6"/>
          <p:cNvSpPr/>
          <p:nvPr/>
        </p:nvSpPr>
        <p:spPr>
          <a:xfrm>
            <a:off x="2446589" y="166209"/>
            <a:ext cx="3314305" cy="742511"/>
          </a:xfrm>
          <a:prstGeom prst="rect">
            <a:avLst/>
          </a:prstGeom>
        </p:spPr>
        <p:txBody>
          <a:bodyPr wrap="none">
            <a:spAutoFit/>
          </a:bodyPr>
          <a:lstStyle/>
          <a:p>
            <a:pPr algn="just">
              <a:lnSpc>
                <a:spcPct val="150000"/>
              </a:lnSpc>
              <a:buNone/>
            </a:pPr>
            <a:r>
              <a:rPr lang="en-US" sz="3200" b="1" dirty="0">
                <a:solidFill>
                  <a:srgbClr val="FFC000"/>
                </a:solidFill>
                <a:latin typeface="Times New Roman" pitchFamily="18" charset="0"/>
                <a:cs typeface="Times New Roman" pitchFamily="18" charset="0"/>
              </a:rPr>
              <a:t>Distance Measure</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normAutofit/>
          </a:bodyPr>
          <a:lstStyle/>
          <a:p>
            <a:r>
              <a:rPr lang="en-IN" sz="3200" b="1" dirty="0">
                <a:solidFill>
                  <a:srgbClr val="FFC000"/>
                </a:solidFill>
                <a:latin typeface="Times New Roman" pitchFamily="18" charset="0"/>
                <a:cs typeface="Times New Roman" pitchFamily="18" charset="0"/>
              </a:rPr>
              <a:t>Problem to Solve-1</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24744"/>
            <a:ext cx="8229600" cy="4525963"/>
          </a:xfrm>
        </p:spPr>
        <p:txBody>
          <a:bodyPr>
            <a:normAutofit/>
          </a:bodyPr>
          <a:lstStyle/>
          <a:p>
            <a:pPr algn="just">
              <a:lnSpc>
                <a:spcPct val="150000"/>
              </a:lnSpc>
              <a:buNone/>
            </a:pPr>
            <a:r>
              <a:rPr lang="en-IN" sz="2000" dirty="0">
                <a:latin typeface="Times New Roman" pitchFamily="18" charset="0"/>
                <a:cs typeface="Times New Roman" pitchFamily="18" charset="0"/>
              </a:rPr>
              <a:t>	Consider the image segment shown in figure </a:t>
            </a:r>
          </a:p>
          <a:p>
            <a:pPr algn="just">
              <a:lnSpc>
                <a:spcPct val="150000"/>
              </a:lnSpc>
              <a:buNone/>
            </a:pPr>
            <a:r>
              <a:rPr lang="en-IN" sz="2000" dirty="0">
                <a:latin typeface="Times New Roman" pitchFamily="18" charset="0"/>
                <a:cs typeface="Times New Roman" pitchFamily="18" charset="0"/>
              </a:rPr>
              <a:t>	a) determine v{0,1} and compute the lengths of the shortest 4,8 and m-paths between </a:t>
            </a:r>
            <a:r>
              <a:rPr lang="en-IN" sz="2000" dirty="0" err="1">
                <a:latin typeface="Times New Roman" pitchFamily="18" charset="0"/>
                <a:cs typeface="Times New Roman" pitchFamily="18" charset="0"/>
              </a:rPr>
              <a:t>p&amp;q</a:t>
            </a:r>
            <a:r>
              <a:rPr lang="en-IN" sz="2000" dirty="0">
                <a:latin typeface="Times New Roman" pitchFamily="18" charset="0"/>
                <a:cs typeface="Times New Roman" pitchFamily="18" charset="0"/>
              </a:rPr>
              <a:t> if particular path  does not exists between two points, explain why? </a:t>
            </a:r>
          </a:p>
          <a:p>
            <a:pPr algn="just">
              <a:lnSpc>
                <a:spcPct val="150000"/>
              </a:lnSpc>
              <a:buNone/>
            </a:pPr>
            <a:r>
              <a:rPr lang="en-IN" sz="2000"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3707904" y="4365104"/>
          <a:ext cx="2088232" cy="2016224"/>
        </p:xfrm>
        <a:graphic>
          <a:graphicData uri="http://schemas.openxmlformats.org/drawingml/2006/table">
            <a:tbl>
              <a:tblPr/>
              <a:tblGrid>
                <a:gridCol w="522058">
                  <a:extLst>
                    <a:ext uri="{9D8B030D-6E8A-4147-A177-3AD203B41FA5}">
                      <a16:colId xmlns:a16="http://schemas.microsoft.com/office/drawing/2014/main" val="20000"/>
                    </a:ext>
                  </a:extLst>
                </a:gridCol>
                <a:gridCol w="522058">
                  <a:extLst>
                    <a:ext uri="{9D8B030D-6E8A-4147-A177-3AD203B41FA5}">
                      <a16:colId xmlns:a16="http://schemas.microsoft.com/office/drawing/2014/main" val="20001"/>
                    </a:ext>
                  </a:extLst>
                </a:gridCol>
                <a:gridCol w="522058">
                  <a:extLst>
                    <a:ext uri="{9D8B030D-6E8A-4147-A177-3AD203B41FA5}">
                      <a16:colId xmlns:a16="http://schemas.microsoft.com/office/drawing/2014/main" val="20002"/>
                    </a:ext>
                  </a:extLst>
                </a:gridCol>
                <a:gridCol w="522058">
                  <a:extLst>
                    <a:ext uri="{9D8B030D-6E8A-4147-A177-3AD203B41FA5}">
                      <a16:colId xmlns:a16="http://schemas.microsoft.com/office/drawing/2014/main" val="20003"/>
                    </a:ext>
                  </a:extLst>
                </a:gridCol>
              </a:tblGrid>
              <a:tr h="504056">
                <a:tc>
                  <a:txBody>
                    <a:bodyPr/>
                    <a:lstStyle/>
                    <a:p>
                      <a:pPr algn="ctr">
                        <a:lnSpc>
                          <a:spcPct val="115000"/>
                        </a:lnSpc>
                        <a:spcAft>
                          <a:spcPts val="0"/>
                        </a:spcAft>
                      </a:pPr>
                      <a:r>
                        <a:rPr lang="en-US" sz="2200" b="1" dirty="0">
                          <a:latin typeface="Calibri"/>
                          <a:ea typeface="Calibri"/>
                          <a:cs typeface="Latha"/>
                        </a:rPr>
                        <a:t>3</a:t>
                      </a:r>
                      <a:endParaRPr lang="en-US" sz="1100" dirty="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a:latin typeface="Calibri"/>
                          <a:ea typeface="Calibri"/>
                          <a:cs typeface="Latha"/>
                        </a:rPr>
                        <a:t>1</a:t>
                      </a:r>
                      <a:endParaRPr lang="en-US" sz="110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a:latin typeface="Calibri"/>
                          <a:ea typeface="Calibri"/>
                          <a:cs typeface="Latha"/>
                        </a:rPr>
                        <a:t>2</a:t>
                      </a:r>
                      <a:endParaRPr lang="en-US" sz="110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dirty="0">
                          <a:latin typeface="Calibri"/>
                          <a:ea typeface="Calibri"/>
                          <a:cs typeface="Latha"/>
                        </a:rPr>
                        <a:t>1</a:t>
                      </a:r>
                      <a:endParaRPr lang="en-US" sz="1100" dirty="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extLst>
                  <a:ext uri="{0D108BD9-81ED-4DB2-BD59-A6C34878D82A}">
                    <a16:rowId xmlns:a16="http://schemas.microsoft.com/office/drawing/2014/main" val="10000"/>
                  </a:ext>
                </a:extLst>
              </a:tr>
              <a:tr h="504056">
                <a:tc>
                  <a:txBody>
                    <a:bodyPr/>
                    <a:lstStyle/>
                    <a:p>
                      <a:pPr algn="ctr">
                        <a:lnSpc>
                          <a:spcPct val="115000"/>
                        </a:lnSpc>
                        <a:spcAft>
                          <a:spcPts val="0"/>
                        </a:spcAft>
                      </a:pPr>
                      <a:r>
                        <a:rPr lang="en-US" sz="2200" b="1">
                          <a:latin typeface="Calibri"/>
                          <a:ea typeface="Calibri"/>
                          <a:cs typeface="Latha"/>
                        </a:rPr>
                        <a:t>0</a:t>
                      </a:r>
                      <a:endParaRPr lang="en-US" sz="110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a:latin typeface="Calibri"/>
                          <a:ea typeface="Calibri"/>
                          <a:cs typeface="Latha"/>
                        </a:rPr>
                        <a:t>2</a:t>
                      </a:r>
                      <a:endParaRPr lang="en-US" sz="110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dirty="0">
                          <a:latin typeface="Calibri"/>
                          <a:ea typeface="Calibri"/>
                          <a:cs typeface="Latha"/>
                        </a:rPr>
                        <a:t>0</a:t>
                      </a:r>
                      <a:endParaRPr lang="en-US" sz="1100" dirty="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a:latin typeface="Calibri"/>
                          <a:ea typeface="Calibri"/>
                          <a:cs typeface="Latha"/>
                        </a:rPr>
                        <a:t>2</a:t>
                      </a:r>
                      <a:endParaRPr lang="en-US" sz="110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extLst>
                  <a:ext uri="{0D108BD9-81ED-4DB2-BD59-A6C34878D82A}">
                    <a16:rowId xmlns:a16="http://schemas.microsoft.com/office/drawing/2014/main" val="10001"/>
                  </a:ext>
                </a:extLst>
              </a:tr>
              <a:tr h="504056">
                <a:tc>
                  <a:txBody>
                    <a:bodyPr/>
                    <a:lstStyle/>
                    <a:p>
                      <a:pPr algn="ctr">
                        <a:lnSpc>
                          <a:spcPct val="115000"/>
                        </a:lnSpc>
                        <a:spcAft>
                          <a:spcPts val="0"/>
                        </a:spcAft>
                      </a:pPr>
                      <a:r>
                        <a:rPr lang="en-US" sz="2200" b="1" dirty="0">
                          <a:latin typeface="Calibri"/>
                          <a:ea typeface="Calibri"/>
                          <a:cs typeface="Latha"/>
                        </a:rPr>
                        <a:t>1</a:t>
                      </a:r>
                      <a:endParaRPr lang="en-US" sz="1100" dirty="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a:latin typeface="Calibri"/>
                          <a:ea typeface="Calibri"/>
                          <a:cs typeface="Latha"/>
                        </a:rPr>
                        <a:t>2</a:t>
                      </a:r>
                      <a:endParaRPr lang="en-US" sz="110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dirty="0">
                          <a:latin typeface="Calibri"/>
                          <a:ea typeface="Calibri"/>
                          <a:cs typeface="Latha"/>
                        </a:rPr>
                        <a:t>1</a:t>
                      </a:r>
                      <a:endParaRPr lang="en-US" sz="1100" dirty="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dirty="0">
                          <a:latin typeface="Calibri"/>
                          <a:ea typeface="Calibri"/>
                          <a:cs typeface="Latha"/>
                        </a:rPr>
                        <a:t>1</a:t>
                      </a:r>
                      <a:endParaRPr lang="en-US" sz="1100" dirty="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extLst>
                  <a:ext uri="{0D108BD9-81ED-4DB2-BD59-A6C34878D82A}">
                    <a16:rowId xmlns:a16="http://schemas.microsoft.com/office/drawing/2014/main" val="10002"/>
                  </a:ext>
                </a:extLst>
              </a:tr>
              <a:tr h="504056">
                <a:tc>
                  <a:txBody>
                    <a:bodyPr/>
                    <a:lstStyle/>
                    <a:p>
                      <a:pPr algn="ctr">
                        <a:lnSpc>
                          <a:spcPct val="115000"/>
                        </a:lnSpc>
                        <a:spcAft>
                          <a:spcPts val="0"/>
                        </a:spcAft>
                      </a:pPr>
                      <a:r>
                        <a:rPr lang="en-US" sz="2200" b="1" dirty="0">
                          <a:latin typeface="Calibri"/>
                          <a:ea typeface="Calibri"/>
                          <a:cs typeface="Latha"/>
                        </a:rPr>
                        <a:t>1</a:t>
                      </a:r>
                      <a:endParaRPr lang="en-US" sz="1100" dirty="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dirty="0">
                          <a:latin typeface="Calibri"/>
                          <a:ea typeface="Calibri"/>
                          <a:cs typeface="Latha"/>
                        </a:rPr>
                        <a:t>0</a:t>
                      </a:r>
                      <a:endParaRPr lang="en-US" sz="1100" dirty="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dirty="0">
                          <a:latin typeface="Calibri"/>
                          <a:ea typeface="Calibri"/>
                          <a:cs typeface="Latha"/>
                        </a:rPr>
                        <a:t>1</a:t>
                      </a:r>
                      <a:endParaRPr lang="en-US" sz="1100" dirty="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tc>
                  <a:txBody>
                    <a:bodyPr/>
                    <a:lstStyle/>
                    <a:p>
                      <a:pPr algn="ctr">
                        <a:lnSpc>
                          <a:spcPct val="115000"/>
                        </a:lnSpc>
                        <a:spcAft>
                          <a:spcPts val="0"/>
                        </a:spcAft>
                      </a:pPr>
                      <a:r>
                        <a:rPr lang="en-US" sz="2200" b="1" dirty="0">
                          <a:latin typeface="Calibri"/>
                          <a:ea typeface="Calibri"/>
                          <a:cs typeface="Latha"/>
                        </a:rPr>
                        <a:t>2</a:t>
                      </a:r>
                      <a:endParaRPr lang="en-US" sz="1100" dirty="0">
                        <a:latin typeface="Calibri"/>
                        <a:ea typeface="Calibri"/>
                        <a:cs typeface="Lath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23C"/>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5868144" y="3861048"/>
            <a:ext cx="527709" cy="830997"/>
          </a:xfrm>
          <a:prstGeom prst="rect">
            <a:avLst/>
          </a:prstGeom>
          <a:noFill/>
        </p:spPr>
        <p:txBody>
          <a:bodyPr wrap="none" rtlCol="0">
            <a:spAutoFit/>
          </a:bodyPr>
          <a:lstStyle/>
          <a:p>
            <a:r>
              <a:rPr lang="en-IN" sz="4800" b="1" dirty="0">
                <a:latin typeface="Times New Roman" pitchFamily="18" charset="0"/>
                <a:cs typeface="Times New Roman" pitchFamily="18" charset="0"/>
              </a:rPr>
              <a:t>q</a:t>
            </a:r>
            <a:endParaRPr lang="en-US" sz="4800" b="1" dirty="0">
              <a:latin typeface="Times New Roman" pitchFamily="18" charset="0"/>
              <a:cs typeface="Times New Roman" pitchFamily="18" charset="0"/>
            </a:endParaRPr>
          </a:p>
        </p:txBody>
      </p:sp>
      <p:sp>
        <p:nvSpPr>
          <p:cNvPr id="6" name="TextBox 5"/>
          <p:cNvSpPr txBox="1"/>
          <p:nvPr/>
        </p:nvSpPr>
        <p:spPr>
          <a:xfrm>
            <a:off x="3203848" y="5805264"/>
            <a:ext cx="498855" cy="769441"/>
          </a:xfrm>
          <a:prstGeom prst="rect">
            <a:avLst/>
          </a:prstGeom>
          <a:noFill/>
        </p:spPr>
        <p:txBody>
          <a:bodyPr wrap="none" rtlCol="0">
            <a:spAutoFit/>
          </a:bodyPr>
          <a:lstStyle/>
          <a:p>
            <a:r>
              <a:rPr lang="en-IN" sz="4400" b="1" dirty="0">
                <a:latin typeface="Times New Roman" pitchFamily="18" charset="0"/>
                <a:cs typeface="Times New Roman" pitchFamily="18" charset="0"/>
              </a:rPr>
              <a:t>p</a:t>
            </a:r>
            <a:endParaRPr lang="en-US" sz="4400" b="1" dirty="0">
              <a:latin typeface="Times New Roman" pitchFamily="18" charset="0"/>
              <a:cs typeface="Times New Roman"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a:solidFill>
                  <a:srgbClr val="FFC000"/>
                </a:solidFill>
                <a:latin typeface="Times New Roman" pitchFamily="18" charset="0"/>
                <a:cs typeface="Times New Roman" pitchFamily="18" charset="0"/>
              </a:rPr>
              <a:t>Problem to Solve-2</a:t>
            </a:r>
            <a:endParaRPr lang="en-US" sz="3200" dirty="0"/>
          </a:p>
        </p:txBody>
      </p:sp>
      <p:sp>
        <p:nvSpPr>
          <p:cNvPr id="3" name="Content Placeholder 2"/>
          <p:cNvSpPr>
            <a:spLocks noGrp="1"/>
          </p:cNvSpPr>
          <p:nvPr>
            <p:ph idx="1"/>
          </p:nvPr>
        </p:nvSpPr>
        <p:spPr>
          <a:xfrm>
            <a:off x="457200" y="1268760"/>
            <a:ext cx="8229600" cy="4857403"/>
          </a:xfrm>
        </p:spPr>
        <p:txBody>
          <a:bodyPr>
            <a:normAutofit/>
          </a:bodyPr>
          <a:lstStyle/>
          <a:p>
            <a:pPr>
              <a:lnSpc>
                <a:spcPct val="150000"/>
              </a:lnSpc>
              <a:buNone/>
            </a:pPr>
            <a:r>
              <a:rPr lang="en-US" sz="2000" dirty="0">
                <a:latin typeface="Times New Roman" pitchFamily="18" charset="0"/>
                <a:cs typeface="Times New Roman" pitchFamily="18" charset="0"/>
              </a:rPr>
              <a:t>	Consider the two image subsets, S1 and S2, shown in the following figure. For V={1}, determine whether these two subsets are (a) 4-adjacent, (b) 8-adjacent, or (c) m-adjacent.</a:t>
            </a:r>
          </a:p>
          <a:p>
            <a:pPr>
              <a:lnSpc>
                <a:spcPct val="150000"/>
              </a:lnSpc>
            </a:pPr>
            <a:endParaRPr lang="en-US" sz="2000" dirty="0">
              <a:latin typeface="Times New Roman" pitchFamily="18" charset="0"/>
              <a:cs typeface="Times New Roman" pitchFamily="18" charset="0"/>
            </a:endParaRPr>
          </a:p>
        </p:txBody>
      </p:sp>
      <p:pic>
        <p:nvPicPr>
          <p:cNvPr id="159746" name="Picture 2"/>
          <p:cNvPicPr>
            <a:picLocks noChangeAspect="1" noChangeArrowheads="1"/>
          </p:cNvPicPr>
          <p:nvPr/>
        </p:nvPicPr>
        <p:blipFill>
          <a:blip r:embed="rId2" cstate="print"/>
          <a:srcRect/>
          <a:stretch>
            <a:fillRect/>
          </a:stretch>
        </p:blipFill>
        <p:spPr bwMode="auto">
          <a:xfrm>
            <a:off x="1043608" y="3068960"/>
            <a:ext cx="6927620" cy="3233911"/>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400600"/>
          </a:xfrm>
        </p:spPr>
        <p:txBody>
          <a:bodyPr>
            <a:normAutofit fontScale="47500" lnSpcReduction="20000"/>
          </a:bodyPr>
          <a:lstStyle/>
          <a:p>
            <a:pPr>
              <a:lnSpc>
                <a:spcPct val="150000"/>
              </a:lnSpc>
            </a:pPr>
            <a:r>
              <a:rPr lang="en-US" sz="4200" dirty="0">
                <a:latin typeface="Times New Roman" pitchFamily="18" charset="0"/>
                <a:cs typeface="Times New Roman" pitchFamily="18" charset="0"/>
              </a:rPr>
              <a:t>Let p and q be as shown in Fig. Then, </a:t>
            </a:r>
          </a:p>
          <a:p>
            <a:pPr>
              <a:lnSpc>
                <a:spcPct val="150000"/>
              </a:lnSpc>
            </a:pPr>
            <a:endParaRPr lang="en-IN" sz="3600" dirty="0">
              <a:latin typeface="Times New Roman" pitchFamily="18" charset="0"/>
              <a:cs typeface="Times New Roman" pitchFamily="18" charset="0"/>
            </a:endParaRPr>
          </a:p>
          <a:p>
            <a:pPr>
              <a:lnSpc>
                <a:spcPct val="150000"/>
              </a:lnSpc>
            </a:pPr>
            <a:endParaRPr lang="en-IN" sz="3600" dirty="0">
              <a:latin typeface="Times New Roman" pitchFamily="18" charset="0"/>
              <a:cs typeface="Times New Roman" pitchFamily="18" charset="0"/>
            </a:endParaRPr>
          </a:p>
          <a:p>
            <a:pPr>
              <a:lnSpc>
                <a:spcPct val="150000"/>
              </a:lnSpc>
            </a:pPr>
            <a:endParaRPr lang="en-IN" sz="3600" dirty="0">
              <a:latin typeface="Times New Roman" pitchFamily="18" charset="0"/>
              <a:cs typeface="Times New Roman" pitchFamily="18" charset="0"/>
            </a:endParaRPr>
          </a:p>
          <a:p>
            <a:pPr>
              <a:lnSpc>
                <a:spcPct val="150000"/>
              </a:lnSpc>
            </a:pPr>
            <a:endParaRPr lang="en-IN" sz="3600" dirty="0">
              <a:latin typeface="Times New Roman" pitchFamily="18" charset="0"/>
              <a:cs typeface="Times New Roman" pitchFamily="18" charset="0"/>
            </a:endParaRPr>
          </a:p>
          <a:p>
            <a:pPr>
              <a:lnSpc>
                <a:spcPct val="150000"/>
              </a:lnSpc>
            </a:pPr>
            <a:endParaRPr lang="en-IN" sz="3600" dirty="0">
              <a:latin typeface="Times New Roman" pitchFamily="18" charset="0"/>
              <a:cs typeface="Times New Roman" pitchFamily="18" charset="0"/>
            </a:endParaRPr>
          </a:p>
          <a:p>
            <a:pPr>
              <a:lnSpc>
                <a:spcPct val="150000"/>
              </a:lnSpc>
            </a:pPr>
            <a:endParaRPr lang="en-IN" sz="3600" dirty="0">
              <a:latin typeface="Times New Roman" pitchFamily="18" charset="0"/>
              <a:cs typeface="Times New Roman" pitchFamily="18" charset="0"/>
            </a:endParaRPr>
          </a:p>
          <a:p>
            <a:pPr>
              <a:lnSpc>
                <a:spcPct val="150000"/>
              </a:lnSpc>
            </a:pPr>
            <a:endParaRPr lang="en-IN" sz="3600" dirty="0">
              <a:latin typeface="Times New Roman" pitchFamily="18" charset="0"/>
              <a:cs typeface="Times New Roman" pitchFamily="18" charset="0"/>
            </a:endParaRPr>
          </a:p>
          <a:p>
            <a:pPr marL="457200" indent="-457200">
              <a:lnSpc>
                <a:spcPct val="150000"/>
              </a:lnSpc>
              <a:buAutoNum type="alphaLcParenBoth"/>
            </a:pPr>
            <a:r>
              <a:rPr lang="en-US" sz="4200" dirty="0">
                <a:latin typeface="Times New Roman" pitchFamily="18" charset="0"/>
                <a:cs typeface="Times New Roman" pitchFamily="18" charset="0"/>
              </a:rPr>
              <a:t>S1 and S2 are not 4-connected because q is not in the set N4(p); </a:t>
            </a:r>
          </a:p>
          <a:p>
            <a:pPr marL="457200" indent="-457200">
              <a:lnSpc>
                <a:spcPct val="150000"/>
              </a:lnSpc>
              <a:buAutoNum type="alphaLcParenBoth"/>
            </a:pPr>
            <a:r>
              <a:rPr lang="en-US" sz="4200" dirty="0">
                <a:latin typeface="Times New Roman" pitchFamily="18" charset="0"/>
                <a:cs typeface="Times New Roman" pitchFamily="18" charset="0"/>
              </a:rPr>
              <a:t>S1 and S2 are 8-connected because q is in the set N8(p); </a:t>
            </a:r>
          </a:p>
          <a:p>
            <a:pPr marL="457200" indent="-457200">
              <a:lnSpc>
                <a:spcPct val="150000"/>
              </a:lnSpc>
              <a:buAutoNum type="alphaLcParenBoth"/>
            </a:pPr>
            <a:r>
              <a:rPr lang="en-US" sz="4200" dirty="0">
                <a:latin typeface="Times New Roman" pitchFamily="18" charset="0"/>
                <a:cs typeface="Times New Roman" pitchFamily="18" charset="0"/>
              </a:rPr>
              <a:t>S1 and S2 are m-connected because (</a:t>
            </a:r>
            <a:r>
              <a:rPr lang="en-US" sz="4200" dirty="0" err="1">
                <a:latin typeface="Times New Roman" pitchFamily="18" charset="0"/>
                <a:cs typeface="Times New Roman" pitchFamily="18" charset="0"/>
              </a:rPr>
              <a:t>i</a:t>
            </a:r>
            <a:r>
              <a:rPr lang="en-US" sz="4200" dirty="0">
                <a:latin typeface="Times New Roman" pitchFamily="18" charset="0"/>
                <a:cs typeface="Times New Roman" pitchFamily="18" charset="0"/>
              </a:rPr>
              <a:t>) q is in ND(p), and </a:t>
            </a:r>
          </a:p>
          <a:p>
            <a:pPr marL="457200" indent="-457200">
              <a:lnSpc>
                <a:spcPct val="150000"/>
              </a:lnSpc>
              <a:buNone/>
            </a:pPr>
            <a:r>
              <a:rPr lang="en-US" sz="4200" dirty="0">
                <a:latin typeface="Times New Roman" pitchFamily="18" charset="0"/>
                <a:cs typeface="Times New Roman" pitchFamily="18" charset="0"/>
              </a:rPr>
              <a:t>                                                                 (ii)the set N4(p) ∩ N4(q) is empty.</a:t>
            </a:r>
          </a:p>
          <a:p>
            <a:endParaRPr lang="en-US" sz="2000" dirty="0">
              <a:latin typeface="Times New Roman" pitchFamily="18" charset="0"/>
              <a:cs typeface="Times New Roman" pitchFamily="18" charset="0"/>
            </a:endParaRPr>
          </a:p>
        </p:txBody>
      </p:sp>
      <p:pic>
        <p:nvPicPr>
          <p:cNvPr id="4" name="Picture 3" descr="1.png"/>
          <p:cNvPicPr>
            <a:picLocks noChangeAspect="1"/>
          </p:cNvPicPr>
          <p:nvPr/>
        </p:nvPicPr>
        <p:blipFill>
          <a:blip r:embed="rId2" cstate="print"/>
          <a:stretch>
            <a:fillRect/>
          </a:stretch>
        </p:blipFill>
        <p:spPr>
          <a:xfrm>
            <a:off x="1619672" y="1556792"/>
            <a:ext cx="5417687" cy="2623043"/>
          </a:xfrm>
          <a:prstGeom prst="rect">
            <a:avLst/>
          </a:prstGeom>
        </p:spPr>
      </p:pic>
      <p:sp>
        <p:nvSpPr>
          <p:cNvPr id="5" name="Title 1"/>
          <p:cNvSpPr>
            <a:spLocks noGrp="1"/>
          </p:cNvSpPr>
          <p:nvPr>
            <p:ph type="title"/>
          </p:nvPr>
        </p:nvSpPr>
        <p:spPr>
          <a:xfrm>
            <a:off x="457200" y="44624"/>
            <a:ext cx="8229600" cy="1143000"/>
          </a:xfrm>
        </p:spPr>
        <p:txBody>
          <a:bodyPr>
            <a:normAutofit/>
          </a:bodyPr>
          <a:lstStyle/>
          <a:p>
            <a:r>
              <a:rPr lang="en-IN" sz="3200" b="1" dirty="0">
                <a:solidFill>
                  <a:srgbClr val="FFC000"/>
                </a:solidFill>
                <a:latin typeface="Times New Roman" pitchFamily="18" charset="0"/>
                <a:cs typeface="Times New Roman" pitchFamily="18" charset="0"/>
              </a:rPr>
              <a:t>Solution </a:t>
            </a:r>
            <a:endParaRPr lang="en-US" sz="3200" b="1" dirty="0">
              <a:solidFill>
                <a:srgbClr val="FFC000"/>
              </a:solidFill>
              <a:latin typeface="Times New Roman" pitchFamily="18" charset="0"/>
              <a:cs typeface="Times New Roman" pitchFamily="18"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itchFamily="18" charset="0"/>
                <a:cs typeface="Times New Roman" pitchFamily="18" charset="0"/>
              </a:rPr>
              <a:t>Measure the distance between the p &amp; q pixels using different distance measurement technique. The coordinates of p &amp; q are (0,0) &amp; (3,3) respectively </a:t>
            </a:r>
          </a:p>
          <a:p>
            <a:pPr algn="just">
              <a:lnSpc>
                <a:spcPct val="150000"/>
              </a:lnSpc>
            </a:pPr>
            <a:endParaRPr lang="en-US" sz="2000" dirty="0">
              <a:latin typeface="Times New Roman" pitchFamily="18" charset="0"/>
              <a:cs typeface="Times New Roman" pitchFamily="18" charset="0"/>
            </a:endParaRPr>
          </a:p>
          <a:p>
            <a:pPr algn="just">
              <a:lnSpc>
                <a:spcPct val="150000"/>
              </a:lnSpc>
              <a:buNone/>
            </a:pPr>
            <a:r>
              <a:rPr lang="en-US" sz="2000" dirty="0">
                <a:latin typeface="Times New Roman" pitchFamily="18" charset="0"/>
                <a:cs typeface="Times New Roman" pitchFamily="18" charset="0"/>
              </a:rPr>
              <a:t>a. Euclidean Distance 	: 	De (p, q) = [(x-s)2 + (y-t)2 ] 1/2 </a:t>
            </a:r>
          </a:p>
          <a:p>
            <a:pPr algn="just">
              <a:lnSpc>
                <a:spcPct val="150000"/>
              </a:lnSpc>
              <a:buNone/>
            </a:pPr>
            <a:r>
              <a:rPr lang="en-US" sz="2000" dirty="0">
                <a:latin typeface="Times New Roman" pitchFamily="18" charset="0"/>
                <a:cs typeface="Times New Roman" pitchFamily="18" charset="0"/>
              </a:rPr>
              <a:t>b. City Block Distance	: 	D4 (p, q) = |x-s| + |y-t|</a:t>
            </a:r>
          </a:p>
          <a:p>
            <a:pPr algn="just">
              <a:lnSpc>
                <a:spcPct val="150000"/>
              </a:lnSpc>
              <a:buNone/>
            </a:pPr>
            <a:r>
              <a:rPr lang="en-US" sz="2000" dirty="0">
                <a:latin typeface="Times New Roman" pitchFamily="18" charset="0"/>
                <a:cs typeface="Times New Roman" pitchFamily="18" charset="0"/>
              </a:rPr>
              <a:t> c. Chess Board Distance	: 	D8 (p, q) = max(|x-s|, |y-t|)</a:t>
            </a:r>
          </a:p>
        </p:txBody>
      </p:sp>
      <p:sp>
        <p:nvSpPr>
          <p:cNvPr id="4" name="Title 1"/>
          <p:cNvSpPr>
            <a:spLocks noGrp="1"/>
          </p:cNvSpPr>
          <p:nvPr>
            <p:ph type="title"/>
          </p:nvPr>
        </p:nvSpPr>
        <p:spPr>
          <a:xfrm>
            <a:off x="457200" y="44624"/>
            <a:ext cx="8229600" cy="1143000"/>
          </a:xfrm>
        </p:spPr>
        <p:txBody>
          <a:bodyPr>
            <a:normAutofit/>
          </a:bodyPr>
          <a:lstStyle/>
          <a:p>
            <a:r>
              <a:rPr lang="en-IN" sz="3200" b="1" dirty="0">
                <a:solidFill>
                  <a:srgbClr val="FFC000"/>
                </a:solidFill>
                <a:latin typeface="Times New Roman" pitchFamily="18" charset="0"/>
                <a:cs typeface="Times New Roman" pitchFamily="18" charset="0"/>
              </a:rPr>
              <a:t>Solution </a:t>
            </a:r>
            <a:endParaRPr lang="en-US" sz="3200" b="1" dirty="0">
              <a:solidFill>
                <a:srgbClr val="FFC000"/>
              </a:solidFill>
              <a:latin typeface="Times New Roman" pitchFamily="18" charset="0"/>
              <a:cs typeface="Times New Roman"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a:solidFill>
                  <a:srgbClr val="FFC000"/>
                </a:solidFill>
                <a:latin typeface="Times New Roman" pitchFamily="18" charset="0"/>
                <a:cs typeface="Times New Roman" pitchFamily="18" charset="0"/>
              </a:rPr>
              <a:t>REFERENCES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a:lnSpc>
                <a:spcPct val="150000"/>
              </a:lnSpc>
            </a:pPr>
            <a:r>
              <a:rPr lang="en-US" dirty="0">
                <a:latin typeface="Times New Roman" pitchFamily="18" charset="0"/>
                <a:cs typeface="Times New Roman" pitchFamily="18" charset="0"/>
              </a:rPr>
              <a:t>Alan Watt, 3D Computer graphics . Addison – Wesley 1993. </a:t>
            </a:r>
          </a:p>
          <a:p>
            <a:pPr>
              <a:lnSpc>
                <a:spcPct val="150000"/>
              </a:lnSpc>
            </a:pPr>
            <a:r>
              <a:rPr lang="en-US" dirty="0">
                <a:latin typeface="Times New Roman" pitchFamily="18" charset="0"/>
                <a:cs typeface="Times New Roman" pitchFamily="18" charset="0"/>
              </a:rPr>
              <a:t>Fredrick M </a:t>
            </a:r>
            <a:r>
              <a:rPr lang="en-US" dirty="0" err="1">
                <a:latin typeface="Times New Roman" pitchFamily="18" charset="0"/>
                <a:cs typeface="Times New Roman" pitchFamily="18" charset="0"/>
              </a:rPr>
              <a:t>Weinhaus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Venkat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Devarajan,Texture</a:t>
            </a:r>
            <a:r>
              <a:rPr lang="en-US" dirty="0">
                <a:latin typeface="Times New Roman" pitchFamily="18" charset="0"/>
                <a:cs typeface="Times New Roman" pitchFamily="18" charset="0"/>
              </a:rPr>
              <a:t> mapping 3D models of real-world scenes .ACM computing survey , Volume 29 1997.  </a:t>
            </a:r>
          </a:p>
          <a:p>
            <a:pPr>
              <a:lnSpc>
                <a:spcPct val="150000"/>
              </a:lnSpc>
            </a:pPr>
            <a:r>
              <a:rPr lang="en-US" dirty="0">
                <a:latin typeface="Times New Roman" pitchFamily="18" charset="0"/>
                <a:cs typeface="Times New Roman" pitchFamily="18" charset="0"/>
              </a:rPr>
              <a:t>James F. </a:t>
            </a:r>
            <a:r>
              <a:rPr lang="en-US" dirty="0" err="1">
                <a:latin typeface="Times New Roman" pitchFamily="18" charset="0"/>
                <a:cs typeface="Times New Roman" pitchFamily="18" charset="0"/>
              </a:rPr>
              <a:t>Blinn</a:t>
            </a:r>
            <a:r>
              <a:rPr lang="en-US" dirty="0">
                <a:latin typeface="Times New Roman" pitchFamily="18" charset="0"/>
                <a:cs typeface="Times New Roman" pitchFamily="18" charset="0"/>
              </a:rPr>
              <a:t> and Martin E. </a:t>
            </a:r>
            <a:r>
              <a:rPr lang="en-US" dirty="0" err="1">
                <a:latin typeface="Times New Roman" pitchFamily="18" charset="0"/>
                <a:cs typeface="Times New Roman" pitchFamily="18" charset="0"/>
              </a:rPr>
              <a:t>Newel,Texture</a:t>
            </a:r>
            <a:r>
              <a:rPr lang="en-US" dirty="0">
                <a:latin typeface="Times New Roman" pitchFamily="18" charset="0"/>
                <a:cs typeface="Times New Roman" pitchFamily="18" charset="0"/>
              </a:rPr>
              <a:t> and Reflection in computer generated images. ACM computing survey.</a:t>
            </a:r>
          </a:p>
          <a:p>
            <a:pPr>
              <a:lnSpc>
                <a:spcPct val="150000"/>
              </a:lnSpc>
            </a:pPr>
            <a:r>
              <a:rPr lang="en-US" dirty="0">
                <a:latin typeface="Times New Roman" pitchFamily="18" charset="0"/>
                <a:cs typeface="Times New Roman" pitchFamily="18" charset="0"/>
              </a:rPr>
              <a:t>http://www.cs.csustan.edu/~rsc/CS3600F00/TextureMapping.pdf</a:t>
            </a:r>
          </a:p>
          <a:p>
            <a:pPr>
              <a:lnSpc>
                <a:spcPct val="150000"/>
              </a:lnSpc>
            </a:pPr>
            <a:r>
              <a:rPr lang="en-US" dirty="0">
                <a:latin typeface="Times New Roman" pitchFamily="18" charset="0"/>
                <a:cs typeface="Times New Roman" pitchFamily="18" charset="0"/>
              </a:rPr>
              <a:t>http://www.sgi.com/grafica/texmap/index.html</a:t>
            </a:r>
          </a:p>
          <a:p>
            <a:pPr>
              <a:lnSpc>
                <a:spcPct val="150000"/>
              </a:lnSpc>
            </a:pPr>
            <a:r>
              <a:rPr lang="en-US" dirty="0">
                <a:latin typeface="Times New Roman" pitchFamily="18" charset="0"/>
                <a:cs typeface="Times New Roman" pitchFamily="18" charset="0"/>
              </a:rPr>
              <a:t>http://www-2.cs.cmu.edu/~ph/texsurv.pdf</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endParaRPr lang="en-IN" dirty="0"/>
          </a:p>
          <a:p>
            <a:pPr>
              <a:buNone/>
            </a:pPr>
            <a:endParaRPr lang="en-IN" dirty="0"/>
          </a:p>
          <a:p>
            <a:pPr>
              <a:buNone/>
            </a:pPr>
            <a:endParaRPr lang="en-IN" dirty="0"/>
          </a:p>
          <a:p>
            <a:pPr algn="just">
              <a:lnSpc>
                <a:spcPct val="150000"/>
              </a:lnSpc>
            </a:pPr>
            <a:r>
              <a:rPr lang="en-IN" sz="2000" dirty="0">
                <a:latin typeface="Times New Roman" pitchFamily="18" charset="0"/>
                <a:cs typeface="Times New Roman" pitchFamily="18" charset="0"/>
              </a:rPr>
              <a:t>A tree grows by repetitive branching. A fractal triangle is formed by a simple repetition. </a:t>
            </a:r>
          </a:p>
          <a:p>
            <a:pPr algn="just">
              <a:lnSpc>
                <a:spcPct val="150000"/>
              </a:lnSpc>
            </a:pPr>
            <a:r>
              <a:rPr lang="en-IN" sz="2000" dirty="0">
                <a:latin typeface="Times New Roman" pitchFamily="18" charset="0"/>
                <a:cs typeface="Times New Roman" pitchFamily="18" charset="0"/>
              </a:rPr>
              <a:t>The infinite Mandelbrot Set is formed by repeating a tremendously simple calculation. Simplicity leads to complexity. </a:t>
            </a:r>
          </a:p>
          <a:p>
            <a:pPr algn="just">
              <a:lnSpc>
                <a:spcPct val="150000"/>
              </a:lnSpc>
            </a:pPr>
            <a:r>
              <a:rPr lang="en-IN" sz="2000" dirty="0">
                <a:latin typeface="Times New Roman" pitchFamily="18" charset="0"/>
                <a:cs typeface="Times New Roman" pitchFamily="18" charset="0"/>
              </a:rPr>
              <a:t>A fractal tells a story of the processes that created it    </a:t>
            </a:r>
            <a:endParaRPr lang="en-US" sz="2000" dirty="0">
              <a:latin typeface="Times New Roman" pitchFamily="18" charset="0"/>
              <a:cs typeface="Times New Roman" pitchFamily="18" charset="0"/>
            </a:endParaRPr>
          </a:p>
        </p:txBody>
      </p:sp>
      <p:pic>
        <p:nvPicPr>
          <p:cNvPr id="29698" name="Picture 2"/>
          <p:cNvPicPr>
            <a:picLocks noChangeAspect="1" noChangeArrowheads="1"/>
          </p:cNvPicPr>
          <p:nvPr/>
        </p:nvPicPr>
        <p:blipFill>
          <a:blip r:embed="rId2" cstate="print"/>
          <a:srcRect l="3609" r="4016"/>
          <a:stretch>
            <a:fillRect/>
          </a:stretch>
        </p:blipFill>
        <p:spPr bwMode="auto">
          <a:xfrm>
            <a:off x="107504" y="1196752"/>
            <a:ext cx="8820472" cy="1944216"/>
          </a:xfrm>
          <a:prstGeom prst="rect">
            <a:avLst/>
          </a:prstGeom>
          <a:noFill/>
          <a:ln w="9525">
            <a:noFill/>
            <a:miter lim="800000"/>
            <a:headEnd/>
            <a:tailEnd/>
          </a:ln>
        </p:spPr>
      </p:pic>
      <p:sp>
        <p:nvSpPr>
          <p:cNvPr id="5" name="Title 1"/>
          <p:cNvSpPr>
            <a:spLocks noGrp="1"/>
          </p:cNvSpPr>
          <p:nvPr>
            <p:ph type="title"/>
          </p:nvPr>
        </p:nvSpPr>
        <p:spPr>
          <a:xfrm>
            <a:off x="457200" y="44624"/>
            <a:ext cx="8229600" cy="1143000"/>
          </a:xfrm>
        </p:spPr>
        <p:txBody>
          <a:bodyPr>
            <a:normAutofit/>
          </a:bodyPr>
          <a:lstStyle/>
          <a:p>
            <a:r>
              <a:rPr lang="en-IN" sz="3200" b="1" dirty="0">
                <a:solidFill>
                  <a:srgbClr val="FFC000"/>
                </a:solidFill>
                <a:latin typeface="Times New Roman" pitchFamily="18" charset="0"/>
                <a:cs typeface="Times New Roman" pitchFamily="18" charset="0"/>
              </a:rPr>
              <a:t>Where do we find Fractals?</a:t>
            </a:r>
            <a:endParaRPr lang="en-US" sz="3200" b="1" dirty="0">
              <a:solidFill>
                <a:srgbClr val="FFC000"/>
              </a:solidFill>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4525963"/>
          </a:xfrm>
        </p:spPr>
        <p:txBody>
          <a:bodyPr>
            <a:normAutofit/>
          </a:bodyPr>
          <a:lstStyle/>
          <a:p>
            <a:pPr algn="just">
              <a:lnSpc>
                <a:spcPct val="170000"/>
              </a:lnSpc>
            </a:pPr>
            <a:r>
              <a:rPr lang="en-US" sz="2000" dirty="0">
                <a:latin typeface="Times New Roman" pitchFamily="18" charset="0"/>
                <a:cs typeface="Times New Roman" pitchFamily="18" charset="0"/>
              </a:rPr>
              <a:t>Fractals can be generated by repeating the same shape over and over again as shown in the following figure. In figure a shows an equilateral triangle. In figure b, we can see that the triangle is repeated to create a star-like shape. In figure c, we can see that the star shape in figure b is repeated again and again to create a new shape.</a:t>
            </a:r>
          </a:p>
          <a:p>
            <a:pPr algn="just">
              <a:lnSpc>
                <a:spcPct val="170000"/>
              </a:lnSpc>
            </a:pPr>
            <a:r>
              <a:rPr lang="en-US" sz="2000" dirty="0">
                <a:latin typeface="Times New Roman" pitchFamily="18" charset="0"/>
                <a:cs typeface="Times New Roman" pitchFamily="18" charset="0"/>
              </a:rPr>
              <a:t>We can do unlimited number of iteration to create a desired shape. In programming terms, recursion is used to create such shapes.</a:t>
            </a:r>
          </a:p>
          <a:p>
            <a:pPr>
              <a:buNone/>
            </a:pPr>
            <a:endParaRPr lang="en-US" dirty="0"/>
          </a:p>
        </p:txBody>
      </p:sp>
      <p:sp>
        <p:nvSpPr>
          <p:cNvPr id="5" name="Rectangle 4"/>
          <p:cNvSpPr/>
          <p:nvPr/>
        </p:nvSpPr>
        <p:spPr>
          <a:xfrm>
            <a:off x="2195736" y="92343"/>
            <a:ext cx="4150495" cy="816377"/>
          </a:xfrm>
          <a:prstGeom prst="rect">
            <a:avLst/>
          </a:prstGeom>
        </p:spPr>
        <p:txBody>
          <a:bodyPr wrap="none">
            <a:spAutoFit/>
          </a:bodyPr>
          <a:lstStyle/>
          <a:p>
            <a:pPr>
              <a:lnSpc>
                <a:spcPct val="170000"/>
              </a:lnSpc>
              <a:buNone/>
            </a:pPr>
            <a:r>
              <a:rPr lang="en-US" sz="3200" b="1" dirty="0">
                <a:solidFill>
                  <a:srgbClr val="FFC000"/>
                </a:solidFill>
                <a:latin typeface="Times New Roman" pitchFamily="18" charset="0"/>
                <a:cs typeface="Times New Roman" pitchFamily="18" charset="0"/>
              </a:rPr>
              <a:t>Generation of Fractals</a:t>
            </a:r>
          </a:p>
        </p:txBody>
      </p:sp>
      <p:sp>
        <p:nvSpPr>
          <p:cNvPr id="124930" name="AutoShape 2" descr="GENERATING A FRACTAL SQUA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4932" name="AutoShape 4" descr="GENERATING A FRACTAL SQUA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4934" name="AutoShape 6" descr="data:image/png;base64,iVBORw0KGgoAAAANSUhEUgAAAR8AAACvCAMAAADzNCq+AAAA/FBMVEX///8BAQH+/v4AAAD6+vpXV1c/Pz+VlZX7//6mpqb4+PgGBgbDw8MYGBgJCQn19fX+//ri4uLm5uba2trj4+POzs7t7e3c3NwQEBBvb2+4uLiDg4OxsbGMjIzS0tJkZGSpqalycnJOTk4uLi5/f386OjqcnJwgICBKSkonJyfExcBMTEz///NmZmY1NTWQkJCGioayqKnG1Myho6iWm5ahn5Hu8Pb49eTR1dl6dG1XVVh/gn2+wLT++fPIwMPr5dtSSUWGjJza4uwbFQeKk5ZeVVFbYmx1am6lo60UAADVzMTGxdG4w8eJgn0YIC3L1sk9RlFAPjizrqcrKSP44Hz2AAAUWklEQVR4nO1dCWPiOLIWKjnYwiDbYBuMMWdMkg7QPclmeg6m983O7Mz2m93Zyf7///KqZMhB0mATyG72+et0Aj5K0udSqVQ6zFiJEiVKlChRokSJEiVKlCjxxsA5/bxlHLEAHCGPJPsVIY/ID/NS640jFeKI/CRw8rYxBnZMfppwJOEHQC7D4h+dHy7wH+dCcaE/Ca64FARG/ymX+oyiiyTZQzwqsdpLwfEXHmP6bkVX442SRAg6qsXiB/rLtQyUyLPz+JXO0F86T2LwCxOKrTIh6JDkWaJ3v/WnLGWu5SM/x7Q/xA8a6SAMlGSuGwoZtpRqhiLAj67bCsMAfwUcfwde2OKq1VR43AtDr+VK7oUuF25LCdcNMNNB2BQ89PCLkEGz1Wp6+CV0W26r5XpY5LDl4c0Cb/MocZSlwlbo4vVIU+gJD28M8UsQupK1PBTkiRalhp9axAgLlFCu5wVh6NJZyezj8cPW+sOsM38wYenI7824DUM2iJNhMmxNLmBwfWHMfbACYxq2uoH7LrX7/vtr8Ls2VNngzO8Zwoc+jywpWXRqWycqhJ5vMN7zp7PIWoB/AdUEOskICY8hkn1b9IzmcMjEwvDTNAIrrHeUYMMoqgb1c+V2lT+3B6c3eCYBS7xPTk6awwiGymQOmww4TyEJ+kkEqT0S4oj6QyB+HB8Sxj648JW5hCtxDddB8Kc/bm5unK/ho3P5zbdsZrDvzhiz+bsh/m5dfg/MWcIPHtjMnFZZFRY3eOEnuGJsPmFgf/zKdJTz5/9hlxdwc4nSa5b/443AK25+DdgFeI4HfgTSNG8DaLL5lWkyiNlHFv9rxH5Y/uUnxn7+KzP6zBiya/ZL12su4VdmOpeXfxuZ8jNJQVnN//3KPKr+ZPwIpwoBZvAWfjeXf+4HzVuo3nxtQE+s+Bl3h8pBfrgtwMLcSORHID++DYlpGiOBH376UVx+ht8YG55ymHRMEy8gfr6HFJWN/WV2ZnLpfIJx13EWEDhBvTocm6bptKBr1YmfCNofkXuY2J8gYuzv/5ARNLsN+3fnF2MU4INDfpzbz/CRfYZ/VhnyM+kw03wF/VlG4AkTW4KvHOe8pxL2HrzP+DXC8vim803/qh44Wn8E9NAyCyw1R37sEE+z0y63UYM+Ong18jPqM/AHWHDH+UPzc4NEov5g/eNOCDaW/RaCZQBxFzJ+EjZP8UMSTKbMdi7gagkDk33zT7ZsvBONby+dX3qRp/lpOt9cwE/Iz29gO034iLQem5+Q7I/EStG0nU6HxX+7CS4c56xVvWZ9XyIHJlWuszMnBhXaLAaPW2qlPzabGGiuPBkz3vcdh1XnmOuQUa3jPOPnFm6+xu+wYJGtnASCCC6cs/fseiw9SNlF04OEj39CfkC537KB41RT5/YfMkQ9Yb0OmyycZb9rYmopi6IL/9MVOFi/BuC5eON1YB65fhE/S8Yiy0bjd2ENmBlfKye4Cdw0MZ34Q6qSD9ZXNwPfuUgjbGS8dKDEp9v4V+f7OA6Yb1lcxJbHgwDbazNENRG2NVCMy+XF7ZX/9e2H6DYexHFsWS5TH+I4iVPFojTCqmEO0mQ5iAf2YBCajhcPmJ82HeYu2Y9pqqRSXpO7ntP8MPhoRvHAssJBvIzjwW0c+SgPf1BPX4Mf7fNIrBFLx5FUM0x0RfAPOTQmF0t90JTaKeJSia8v0WhdZr1b7dxI5XBlSsXonsxJcUiMeelIfmmiDKJD+zV4mFJCkSYeRGGM3BnTXC7JB9ICLh36eoPnULW1CNQfjgdNzKsp6bzg2j0xj26fw53+M3qnjv65h/Ola/8NOLr/3Ks+h8Vi8ezxffFE3qESGILW4GPxExpvHjpOcyR++LF08xUhjqg/x6L+vwIlP9tR8lOiRIkSJUqUKFGiRIkSJUqUKFGiRIkSJUqUKFGiRIkSJUqUeNsoZz5sR8nPdpT8bAct6zsqRXqR1Nt8Bnplq0iAqePlP1tupo4m/5jQMz8VQP9oc5NJP4Xqi6Mtzj0qtO0xoAGD46WB9IxgeNTJ81gQla2kPLAxFZwW9jVqtaknD2ciVpMluV71iZoZ4QNImC7A3drLQ7cKXKGl0Ms8DykVbQPWrkajBh0mD7fEPsslrT3ViQC0Yay5YseiBxPze4efYS0k1q5ao40E2eyA/OjaJBSrTsfj8RTa7RqM9OqgiB2DIG1GAY3ES2Q+yZT+FkOt0oBaDcA7TIb1XH9ssHRiPhBqtUqloj+RHeJ6r4xDNvha5Axg+hJ+nj40vS3DNMs3WojhYZowWvwd1FtCaVswxMpL4iugGTrV9PEqVYTDtZiUUASVGkxeKGWTH8Y6UMOcE2rgvzCbGWjxfB+A0dp3zlSjXVklUMGkLJ0LBQY7sAKpMZqJGrgvkXHPz+o3x9pVaUOWd/xwd2Z9Q3ZtzoKsNmhB1RiRNq6S68GaHlKgSK/UO6MPh1IfvaEB6ilVY+hLJfcxbfqpPXVhPa36q7wDPlUp7s2nEnrxn8yO7U4DG1e9D4O0dYXFBp2WeQJatzt6aI8DxVI67a5Xg73UWOskA6rBpEARU3vywybn661CTjtRhtmDh0v5j5+5NdvUIg8/K42Q55RZAG2jDbI/d/INFkge6tNn6+f8cn5QI8c14qeGRkLJfTrcZAla8AwqD/lpPDo1T/XCwUU/Jz887uiFgl0yaShrJFQQQ/sh/6hUXM1Bnx48zN2L+FFsoa2ormFd7QQVF4L1vXNXl2rrDFce8UOt/FOc5TVA/uqG2gNZldojBYXhcA6rR9HpNpMmYfCiEIuQCh3Q2sqKNrCV4cU3GqIMCAH3ml55DpuH6ZlUIMmZd4mVCe6kZG36pobe6SxUHjyBF8VX0Ks9gfaKH6xg02CPplEbeT54npZtAKiKnLEPVPT6F4h/wM/950ZF+40NSF+kP+T6YAcSVk+0AT1WvG3E9CUadtiR/+cKpPI+DrwsvfOmdvODzGR+9Yipl+iPkI8MKX5s8r26qdrdqW0vwGZ52tgty58UZ7CDoA22Ku0GGYwXuUK8D43HrbCx10JyukWdNwrRoz32IvykxfQTKwZ0qQF6AZok5HGmrf2aeLzHetKob8s9QDso0vaS/lQKMVRr1D21Z9xAd9olg8fqQ/xMM0+1GEd8FQTASp+zCKj7UYEeMdqfPtR2i33Ej66/+xmfjJ7J5hOBWhs62SZshflRoolNYC4Tga5EA9NR+W0Dx/axoP0HOMnpfH6hQMJ9kiKQTXP344crtGZ5TXQD6lLI/PwI7/w5r3wrP200cC/ghwnjKT81LGCbFec9q5FJ3iYGtO4XcUW7K/e5kdsGkb8b7xvUIhsTwdMGRwezunt3WoxnRD6bdwrSFBGMfr6wrTHmLic7q7IEcr+osR6ZarSfKQz1XoI99VIk+fghz7DYmBWNrlBLbRRqw3RUZa+ioGqfbrTta5moljO2n17q4F4edqBadMNdJfQunH6uCvyg+7VP/1QbH//Lpg7QOOzVTSUnemf26QGcFnL6dWOi2wwpRjm8IG2l1nCL9y90co0v04PCxT7dMM5audoXAFmcH2o0mMTH+qUAwQN6sJFRfhQZZydzaOzDDyPXZ1sBFqKw40nZn+WwP6Q/UVF+VhVeqL6Oi2xPALXHYlkgi/vJXvyEWwuiAzPFm3hmU4xkFz/k2NZVEel46bt6L45tPaK2s37RA2jJbFN0scfe8eTq0sDml5OBzH3LH61fxdxzum94Vb9Iv1Ezfxc/zNcAKC/o9nop22OkB03vgGKTW/hpN8Bajffn5kewdwV6p0U6X3qstFZpYKetkte/WlvnvWI1nh6u2CKeYmZNUcCNJjW2csdnKBLnFckwE2R0M+RLgwoIcF54bpYu8nxXRaDzswKhJZptEkxzd96p/zXjubOeBU/WSpEvAXKeG+joFgXXw8nPOc4b8msQFwg/oBvfz9m3IOGVdo1GOXO2kdrzaRcN31baesJCYYJYUN9mm9dFaDTmBSyE5PGOOvtIeI1mBcm8PigZN54WDm+T+hRugtGtn+RrBGpIfy7rTyqJJi1v8EcLp/+5x74y//m8YPgQaLChcJgGu8H5KjE5AF6u4QXduM8KxWayOEGUP9uSi9Pi/BSN05D+0ASHPNJpvHmcqxuWmbQN3dldgbEAOX0gne1od8diI4EGNAsqEF29yG0jkKBFnjaMxi4oMLtBz+YA8wZnesZIvjgB6Y/SI6aF+GnrKR2F+jFCNHOHQEHHl8Tunio2QydP8t7Y8FS0//IkhTgX/zRVdV5k8OuuALNCM1KwQVUnjfyjAPgEZozvDNTI1cjOI1Q2emLoElaeuSrMk22phFVw8HHNkF1kOI/TWzUajfxuCl5q7377lZBn7fom2rVNWTWYPrkKmnnsv1QtQHnw0EV82ho8OL6+CmCce9YyXSa98/VQ+3N0PDlCw1lqZ/16Nn21kX+0ls9NcMyVd8FGa4VDv6mynknU2FTQVQ8Wr7ifS1PNIX+VE8xKnvDnBmnpThP65AHpKt99bJKgMlV7TrDGuzzXpdcAoeNPocGTAL/ZjwN8RMs0bLlugpqK/Hj0Qh/XDXOPsWWt8B5o5pH8hB/xWIHwS7rvVDeemUCq6H09Qpv1qiab/KzmyM7Qkq+fqsjdh8keql0cu2dAPM8Pq94TRMNiZ3tP0NfSdB+DuWTGelkCweb0KCO7koataoxnr8NSueM/ew+17gUszH0QBZ2jNqiDLMEgNz2QOgE0So/ogVU8T85BvyCoaI5fmx9ur/t5ZDojtsfMxicQETXZ5HZzxR7Xrwq4IhvljsHYQ1Nflx/9QsnxauYnKjytYTvApHYux8B0aJZvdOipO62XXihU3GSfaaavDB001sF0vT5FHGQNGyllNiIq5LS96UC4mhbBOi+ZUvd6ENjtWM08jw+0vkkI2eIZNoayaeTEYllniGzzQZI7LgSNOqz6oQWmsmyDxB7SaqGjoWecr6b6Zu37WL/cMYtmHiS54wJLQdPZ0aFrHmpBDV+9XZOzYN3V0BP/V1hk6byR1yVjSWj2MM1BPjAooqIChDemSSht6GZvO/Lyuzv/ASBlH6KJPj348nTt+pEqUVwOO9Fnq9r7trYKoAKgk4i169CZXploWrPcJ4+6uTp0EB/iNUGDAd3jWQPquaKZXtz5Dm/C7jwA+kCDoz5UzjowenO03INTa3vE7EsRGckR9684NlB19lgxlR+60/Sf35n4t+G1e5VvDSU/21HyU6JEiRIlSuyH//IGlFwER0PoiICQ9Er35SW9jF0IR6yDKTowp1fJiOwl745D257R5m2mMOm969vTuIeJCerfz+PuBno3vLlD8lPpjwR96dTjpLYmo3Mis9fR06x74kTK4OJMIT+O1IxwmfEjdAhF4T8hAufaohtoWdGuUuzI5hfwUn5yYyc/gXKWyqHdCpRk0uGik/wOyiQlUTRETXzQmpo1TUhas88ubFMoQQsNdunPOsJw/9y2Z3it1Xn5eV7cjlTut7Tbngxe+V0EfafzfhLAsN00OtFHSD/DcKw46wyn3aC/WIQwAZX0h2EVjLTbHYvZ3D+tukYn9vFCuUt/sJ9u9Rb+airlklRzmdXcbF9CYlzyVQ1WPLmi6Cvxs5P5bK2j3lAr+9HWQAeVBl19gK1WQoi7qsD1EcUsPxvsENsfAz6p+HyZwAV48zjop/40gOYn+AhKOG3fiO2xDSH+8/rd7tCeBq3eFQRpnw2rnTQ5T8BHVdtRCsHssdXxM1u+DIamyZf6MM3w1JtUZStp6JGqoUhSikk7TLGdkjX5gms5gZYnsmnHgiVA40b8bsACrYHi2SlMye2ygc3WC6O28sOa4IY+hG5wbrNZenF6A+FnzY+IqjGz254bQhO82VAm0Vwo4wpUz2Ada5ja4yYkO/nBTA/b/mnUG53ZRvr55/lHk93O+n1ldXqq3jn3VL/n+/Vh1+7NZQpxd8hmXavVnoyDXPoTT3osGk6YbZwGaW8WDN+NInUyAaShO5xXg0k38mtdQzQ7naB7YtjWZChGZ/5J5M46STztzLbrj5wZgw57P4yCk6p0h8OEzXrfn/40d/W2OjM2mdjhfHGaeGcLzzpxg5Ord35y4veHQWeS2KfVech21i/7nJ3F6TjwYbBM/4pX/5ymfQ/ceqtuT+2045/iIwg7g3Zi15k1u3qnIKj54O+QnAmfnDcDCE+SU9t2IegPusPeJDZC2sgOmqdR9K7ZbpKan8SLXjxt+UZUkZMhG8VGHI2Stg2m3Gafs7/Zf77+nJ2bhc3RpoPzjMOzwwei2RrnbBRVR0zZ8MPCMM3l515VuWD7QT06v7j+I7QT8JhVBeSHWzOrH4CHmpnsYl5b2qBbb0KcePWYIa39tDfsdgfvXGCOc3ttMWvq+ygKxLjbTKwRWy4WUzGZ4AMzovjMr+/i54tQzB5Yrth2ybqp2Ao0MB2I2pNhPUiq02bU+M10/l6f9+XQGATwHVwH5wvfBpvVJmPLg6hzHrybYGvxHuLd/KDBqfbO2OLMQu5Tr9cdBcbJyPDqk1NPsn+Np6mcdyMbuhDa9dR9D4ELKTTjKVZo2zDsGJseT2zlZ0u59E6vz84gLABqXmg3Xb4yn6apln8a2IbHmEkzExyld0wlHyKbDa93PhTM3G44VznR0+sUzyL9Yl0TKKqNbt03UXTGVqvF6TR6tZSajnyv1W+Hfd6eOt9rx5/nBK28DkHttlx+n1o2KUfmuzv6FL9T1aytzuX/aN71PSz7uxo/5SaxUR2k4UNNv09udSU1nLncrO3FehEeV0bkh1MHhmnv5lGGN/Ay/xlvdJbOcjPxp8nlS2ZrynvR8kRO9tHBB4v8mObx+ZHLpfNAK+/42SeZrSnvw8oTQatPmBMuncuVc3xc/RHLx5JZlhrbuHBPfo6Dh9l9veR2XPEaOcmJkp/tKPkpUaJEiRIlSpQoUaJEiRIlSpQoUaJEiRL/T/F/ncl1YBFoVvA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7" descr="download.png"/>
          <p:cNvPicPr>
            <a:picLocks noChangeAspect="1"/>
          </p:cNvPicPr>
          <p:nvPr/>
        </p:nvPicPr>
        <p:blipFill>
          <a:blip r:embed="rId2" cstate="print"/>
          <a:srcRect t="25920" b="20310"/>
          <a:stretch>
            <a:fillRect/>
          </a:stretch>
        </p:blipFill>
        <p:spPr>
          <a:xfrm>
            <a:off x="1619672" y="4509120"/>
            <a:ext cx="5328592" cy="1747079"/>
          </a:xfrm>
          <a:prstGeom prst="rect">
            <a:avLst/>
          </a:prstGeom>
        </p:spPr>
      </p:pic>
      <p:sp>
        <p:nvSpPr>
          <p:cNvPr id="9" name="TextBox 8"/>
          <p:cNvSpPr txBox="1"/>
          <p:nvPr/>
        </p:nvSpPr>
        <p:spPr>
          <a:xfrm>
            <a:off x="1115616" y="6165304"/>
            <a:ext cx="6223565" cy="369332"/>
          </a:xfrm>
          <a:prstGeom prst="rect">
            <a:avLst/>
          </a:prstGeom>
          <a:noFill/>
        </p:spPr>
        <p:txBody>
          <a:bodyPr wrap="square" rtlCol="0">
            <a:spAutoFit/>
          </a:bodyPr>
          <a:lstStyle/>
          <a:p>
            <a:r>
              <a:rPr lang="en-IN" b="1" dirty="0">
                <a:latin typeface="Times New Roman" pitchFamily="18" charset="0"/>
                <a:cs typeface="Times New Roman" pitchFamily="18" charset="0"/>
              </a:rPr>
              <a:t>Zeroth Generation     First Generation     Second Generation </a:t>
            </a:r>
            <a:endParaRPr lang="en-US" b="1"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Geometric Fractals</a:t>
            </a:r>
            <a:br>
              <a:rPr lang="en-US" dirty="0"/>
            </a:br>
            <a:endParaRPr lang="en-US" dirty="0"/>
          </a:p>
        </p:txBody>
      </p:sp>
      <p:sp>
        <p:nvSpPr>
          <p:cNvPr id="3" name="Content Placeholder 2"/>
          <p:cNvSpPr>
            <a:spLocks noGrp="1"/>
          </p:cNvSpPr>
          <p:nvPr>
            <p:ph idx="1"/>
          </p:nvPr>
        </p:nvSpPr>
        <p:spPr>
          <a:xfrm>
            <a:off x="457200" y="1052736"/>
            <a:ext cx="8229600" cy="4525963"/>
          </a:xfrm>
        </p:spPr>
        <p:txBody>
          <a:bodyPr>
            <a:normAutofit/>
          </a:bodyPr>
          <a:lstStyle/>
          <a:p>
            <a:pPr algn="just">
              <a:lnSpc>
                <a:spcPct val="150000"/>
              </a:lnSpc>
            </a:pPr>
            <a:r>
              <a:rPr lang="en-US" sz="2000" dirty="0">
                <a:latin typeface="Times New Roman" pitchFamily="18" charset="0"/>
                <a:cs typeface="Times New Roman" pitchFamily="18" charset="0"/>
              </a:rPr>
              <a:t>Geometric fractals deal with shapes found in nature that have non-integer or fractal dimensions. To geometrically construct a deterministic non random  self-similar fractal, we start with a given geometric shape, called the </a:t>
            </a:r>
            <a:r>
              <a:rPr lang="en-US" sz="2000" b="1" dirty="0">
                <a:latin typeface="Times New Roman" pitchFamily="18" charset="0"/>
                <a:cs typeface="Times New Roman" pitchFamily="18" charset="0"/>
              </a:rPr>
              <a:t>initiator</a:t>
            </a:r>
            <a:r>
              <a:rPr lang="en-US" sz="2000" dirty="0">
                <a:latin typeface="Times New Roman" pitchFamily="18" charset="0"/>
                <a:cs typeface="Times New Roman" pitchFamily="18" charset="0"/>
              </a:rPr>
              <a:t>. Subparts of the initiator are then replaced with a pattern, called the </a:t>
            </a:r>
            <a:r>
              <a:rPr lang="en-US" sz="2000" b="1" dirty="0">
                <a:latin typeface="Times New Roman" pitchFamily="18" charset="0"/>
                <a:cs typeface="Times New Roman" pitchFamily="18" charset="0"/>
              </a:rPr>
              <a:t>generator</a:t>
            </a:r>
            <a:r>
              <a:rPr lang="en-US" sz="2000" dirty="0">
                <a:latin typeface="Times New Roman" pitchFamily="18" charset="0"/>
                <a:cs typeface="Times New Roman" pitchFamily="18" charset="0"/>
              </a:rPr>
              <a:t>.</a:t>
            </a:r>
          </a:p>
          <a:p>
            <a:pPr>
              <a:buNone/>
            </a:pPr>
            <a:endParaRPr lang="en-US" dirty="0"/>
          </a:p>
        </p:txBody>
      </p:sp>
      <p:pic>
        <p:nvPicPr>
          <p:cNvPr id="26626" name="Picture 2" descr="Initiator and Generator Fractals"/>
          <p:cNvPicPr>
            <a:picLocks noChangeAspect="1" noChangeArrowheads="1"/>
          </p:cNvPicPr>
          <p:nvPr/>
        </p:nvPicPr>
        <p:blipFill>
          <a:blip r:embed="rId2" cstate="print"/>
          <a:srcRect/>
          <a:stretch>
            <a:fillRect/>
          </a:stretch>
        </p:blipFill>
        <p:spPr bwMode="auto">
          <a:xfrm>
            <a:off x="1763688" y="3501008"/>
            <a:ext cx="5438775" cy="24384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Fractal nematic colloids | Nature Communications"/>
          <p:cNvPicPr>
            <a:picLocks noChangeAspect="1" noChangeArrowheads="1"/>
          </p:cNvPicPr>
          <p:nvPr/>
        </p:nvPicPr>
        <p:blipFill>
          <a:blip r:embed="rId2" cstate="print"/>
          <a:srcRect/>
          <a:stretch>
            <a:fillRect/>
          </a:stretch>
        </p:blipFill>
        <p:spPr bwMode="auto">
          <a:xfrm>
            <a:off x="467544" y="1340768"/>
            <a:ext cx="8504393" cy="5040560"/>
          </a:xfrm>
          <a:prstGeom prst="rect">
            <a:avLst/>
          </a:prstGeom>
          <a:noFill/>
        </p:spPr>
      </p:pic>
      <p:sp>
        <p:nvSpPr>
          <p:cNvPr id="5"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Geometric Fractals</a:t>
            </a:r>
            <a:br>
              <a:rPr lang="en-US" dirty="0"/>
            </a:b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764704"/>
            <a:ext cx="8229600" cy="4525963"/>
          </a:xfrm>
        </p:spPr>
        <p:txBody>
          <a:bodyPr>
            <a:normAutofit/>
          </a:bodyPr>
          <a:lstStyle/>
          <a:p>
            <a:pPr algn="just">
              <a:lnSpc>
                <a:spcPct val="150000"/>
              </a:lnSpc>
            </a:pPr>
            <a:r>
              <a:rPr lang="en-US" sz="2000" dirty="0">
                <a:latin typeface="Times New Roman" pitchFamily="18" charset="0"/>
                <a:cs typeface="Times New Roman" pitchFamily="18" charset="0"/>
              </a:rPr>
              <a:t>As an example, if we use the initiator and generator shown in the above figure, we can construct good pattern by repeating it. Each straight-line segment in the initiator is replaced with four equal-length line segments at each step. The scaling factor is 1/3, so the fractal dimension is D = </a:t>
            </a:r>
            <a:r>
              <a:rPr lang="en-US" sz="2000" dirty="0" err="1">
                <a:latin typeface="Times New Roman" pitchFamily="18" charset="0"/>
                <a:cs typeface="Times New Roman" pitchFamily="18" charset="0"/>
              </a:rPr>
              <a:t>ln</a:t>
            </a:r>
            <a:r>
              <a:rPr lang="en-US" sz="2000" dirty="0">
                <a:latin typeface="Times New Roman" pitchFamily="18" charset="0"/>
                <a:cs typeface="Times New Roman" pitchFamily="18" charset="0"/>
              </a:rPr>
              <a:t> 4/</a:t>
            </a:r>
            <a:r>
              <a:rPr lang="en-US" sz="2000" dirty="0" err="1">
                <a:latin typeface="Times New Roman" pitchFamily="18" charset="0"/>
                <a:cs typeface="Times New Roman" pitchFamily="18" charset="0"/>
              </a:rPr>
              <a:t>ln</a:t>
            </a:r>
            <a:r>
              <a:rPr lang="en-US" sz="2000" dirty="0">
                <a:latin typeface="Times New Roman" pitchFamily="18" charset="0"/>
                <a:cs typeface="Times New Roman" pitchFamily="18" charset="0"/>
              </a:rPr>
              <a:t> 3 ≈ 1.2619.</a:t>
            </a:r>
          </a:p>
          <a:p>
            <a:pPr algn="just">
              <a:lnSpc>
                <a:spcPct val="150000"/>
              </a:lnSpc>
            </a:pPr>
            <a:r>
              <a:rPr lang="en-US" sz="2000" dirty="0">
                <a:latin typeface="Times New Roman" pitchFamily="18" charset="0"/>
                <a:cs typeface="Times New Roman" pitchFamily="18" charset="0"/>
              </a:rPr>
              <a:t>Also, the length of each line segment in the initiator increases by a factor of 4/3 at each step, so that the length of the fractal curve tends to infinity as more detail is added to the curve as shown in the following figure</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Geometric Fractals</a:t>
            </a:r>
            <a:br>
              <a:rPr lang="en-US" dirty="0"/>
            </a:br>
            <a:endParaRPr lang="en-US" dirty="0"/>
          </a:p>
        </p:txBody>
      </p:sp>
      <p:pic>
        <p:nvPicPr>
          <p:cNvPr id="27650" name="Picture 2" descr="Fractal Curve"/>
          <p:cNvPicPr>
            <a:picLocks noChangeAspect="1" noChangeArrowheads="1"/>
          </p:cNvPicPr>
          <p:nvPr/>
        </p:nvPicPr>
        <p:blipFill>
          <a:blip r:embed="rId2" cstate="print"/>
          <a:srcRect/>
          <a:stretch>
            <a:fillRect/>
          </a:stretch>
        </p:blipFill>
        <p:spPr bwMode="auto">
          <a:xfrm>
            <a:off x="1691680" y="4509120"/>
            <a:ext cx="5760640" cy="2029617"/>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44624"/>
            <a:ext cx="8229600" cy="1143000"/>
          </a:xfrm>
        </p:spPr>
        <p:txBody>
          <a:bodyPr>
            <a:normAutofit/>
          </a:bodyPr>
          <a:lstStyle/>
          <a:p>
            <a:r>
              <a:rPr lang="en-US" sz="2200" b="1" dirty="0">
                <a:solidFill>
                  <a:srgbClr val="FFC000"/>
                </a:solidFill>
                <a:latin typeface="Times New Roman" pitchFamily="18" charset="0"/>
                <a:cs typeface="Times New Roman" pitchFamily="18" charset="0"/>
              </a:rPr>
              <a:t>COMPUTER GRAPHICS AND IMAGE PROCESSING</a:t>
            </a:r>
            <a:endParaRPr lang="en-US" sz="2200" dirty="0">
              <a:solidFill>
                <a:srgbClr val="FFC000"/>
              </a:solidFill>
            </a:endParaRPr>
          </a:p>
        </p:txBody>
      </p:sp>
      <p:sp>
        <p:nvSpPr>
          <p:cNvPr id="4" name="Title 1"/>
          <p:cNvSpPr>
            <a:spLocks noGrp="1"/>
          </p:cNvSpPr>
          <p:nvPr>
            <p:ph idx="1"/>
          </p:nvPr>
        </p:nvSpPr>
        <p:spPr/>
        <p:txBody>
          <a:bodyPr>
            <a:normAutofit/>
          </a:bodyPr>
          <a:lstStyle/>
          <a:p>
            <a:pPr>
              <a:buNone/>
            </a:pPr>
            <a:r>
              <a:rPr lang="en-US" sz="2000" b="1" dirty="0">
                <a:latin typeface="Times New Roman" pitchFamily="18" charset="0"/>
                <a:cs typeface="Times New Roman" pitchFamily="18" charset="0"/>
              </a:rPr>
              <a:t>Course Category: Program Core</a:t>
            </a:r>
          </a:p>
          <a:p>
            <a:pPr>
              <a:buNone/>
            </a:pPr>
            <a:endParaRPr lang="en-US" sz="2000" b="1"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Pre-requisite</a:t>
            </a:r>
          </a:p>
          <a:p>
            <a:pPr>
              <a:buNone/>
            </a:pPr>
            <a:endParaRPr lang="en-US" sz="2000" b="1" dirty="0"/>
          </a:p>
          <a:p>
            <a:pPr>
              <a:buNone/>
            </a:pPr>
            <a:endParaRPr lang="en-US" sz="2000" b="1" dirty="0"/>
          </a:p>
          <a:p>
            <a:pPr>
              <a:buNone/>
            </a:pPr>
            <a:endParaRPr lang="en-US" sz="2000" b="1" dirty="0"/>
          </a:p>
          <a:p>
            <a:pPr>
              <a:buNone/>
            </a:pPr>
            <a:endParaRPr lang="en-US" sz="2000" b="1" dirty="0"/>
          </a:p>
          <a:p>
            <a:pPr>
              <a:buNone/>
            </a:pPr>
            <a:endParaRPr lang="en-US" sz="2000" b="1"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Link to Other courses</a:t>
            </a:r>
          </a:p>
          <a:p>
            <a:pPr algn="ctr"/>
            <a:r>
              <a:rPr lang="en-US" sz="2000" dirty="0">
                <a:latin typeface="Times New Roman" pitchFamily="18" charset="0"/>
                <a:cs typeface="Times New Roman" pitchFamily="18" charset="0"/>
              </a:rPr>
              <a:t>Multimedia Systems</a:t>
            </a:r>
          </a:p>
          <a:p>
            <a:pPr algn="ctr"/>
            <a:r>
              <a:rPr lang="en-US" sz="2000" dirty="0">
                <a:latin typeface="Times New Roman" pitchFamily="18" charset="0"/>
                <a:cs typeface="Times New Roman" pitchFamily="18" charset="0"/>
              </a:rPr>
              <a:t>Computer Vision</a:t>
            </a:r>
            <a:endParaRPr lang="en-US" sz="2000" b="1"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lgn="ctr">
              <a:buNone/>
            </a:pPr>
            <a:endParaRPr lang="en-US" sz="2000" b="1" dirty="0">
              <a:latin typeface="Times New Roman" pitchFamily="18" charset="0"/>
              <a:cs typeface="Times New Roman" pitchFamily="18" charset="0"/>
            </a:endParaRPr>
          </a:p>
        </p:txBody>
      </p:sp>
      <p:graphicFrame>
        <p:nvGraphicFramePr>
          <p:cNvPr id="5" name="Table 4"/>
          <p:cNvGraphicFramePr>
            <a:graphicFrameLocks noGrp="1"/>
          </p:cNvGraphicFramePr>
          <p:nvPr/>
        </p:nvGraphicFramePr>
        <p:xfrm>
          <a:off x="1403648" y="2708920"/>
          <a:ext cx="6096000" cy="1224136"/>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3431704">
                  <a:extLst>
                    <a:ext uri="{9D8B030D-6E8A-4147-A177-3AD203B41FA5}">
                      <a16:colId xmlns:a16="http://schemas.microsoft.com/office/drawing/2014/main" val="20002"/>
                    </a:ext>
                  </a:extLst>
                </a:gridCol>
              </a:tblGrid>
              <a:tr h="431656">
                <a:tc>
                  <a:txBody>
                    <a:bodyPr/>
                    <a:lstStyle/>
                    <a:p>
                      <a:r>
                        <a:rPr lang="en-IN" sz="2000" dirty="0">
                          <a:latin typeface="Times New Roman" pitchFamily="18" charset="0"/>
                          <a:cs typeface="Times New Roman" pitchFamily="18" charset="0"/>
                        </a:rPr>
                        <a:t>SL.NO</a:t>
                      </a:r>
                      <a:endParaRPr lang="en-US" sz="2000" dirty="0">
                        <a:latin typeface="Times New Roman" pitchFamily="18" charset="0"/>
                        <a:cs typeface="Times New Roman" pitchFamily="18" charset="0"/>
                      </a:endParaRPr>
                    </a:p>
                  </a:txBody>
                  <a:tcPr/>
                </a:tc>
                <a:tc>
                  <a:txBody>
                    <a:bodyPr/>
                    <a:lstStyle/>
                    <a:p>
                      <a:r>
                        <a:rPr lang="en-US" sz="2000" b="1" kern="1200" baseline="0" dirty="0">
                          <a:solidFill>
                            <a:schemeClr val="lt1"/>
                          </a:solidFill>
                          <a:latin typeface="Times New Roman" pitchFamily="18" charset="0"/>
                          <a:ea typeface="+mn-ea"/>
                          <a:cs typeface="Times New Roman" pitchFamily="18" charset="0"/>
                        </a:rPr>
                        <a:t>Course Code</a:t>
                      </a:r>
                      <a:endParaRPr lang="en-US" sz="2000" dirty="0">
                        <a:latin typeface="Times New Roman" pitchFamily="18" charset="0"/>
                        <a:cs typeface="Times New Roman" pitchFamily="18" charset="0"/>
                      </a:endParaRPr>
                    </a:p>
                  </a:txBody>
                  <a:tcPr/>
                </a:tc>
                <a:tc>
                  <a:txBody>
                    <a:bodyPr/>
                    <a:lstStyle/>
                    <a:p>
                      <a:r>
                        <a:rPr lang="en-US" sz="2000" b="1" kern="1200" baseline="0" dirty="0">
                          <a:solidFill>
                            <a:schemeClr val="lt1"/>
                          </a:solidFill>
                          <a:latin typeface="Times New Roman" pitchFamily="18" charset="0"/>
                          <a:ea typeface="+mn-ea"/>
                          <a:cs typeface="Times New Roman" pitchFamily="18" charset="0"/>
                        </a:rPr>
                        <a:t>Course Name</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r>
                        <a:rPr lang="en-IN" sz="2000" dirty="0">
                          <a:latin typeface="Times New Roman" pitchFamily="18" charset="0"/>
                          <a:cs typeface="Times New Roman" pitchFamily="18" charset="0"/>
                        </a:rPr>
                        <a:t>1</a:t>
                      </a:r>
                      <a:endParaRPr lang="en-US" sz="2000" dirty="0">
                        <a:latin typeface="Times New Roman" pitchFamily="18" charset="0"/>
                        <a:cs typeface="Times New Roman" pitchFamily="18" charset="0"/>
                      </a:endParaRPr>
                    </a:p>
                  </a:txBody>
                  <a:tcPr/>
                </a:tc>
                <a:tc>
                  <a:txBody>
                    <a:bodyPr/>
                    <a:lstStyle/>
                    <a:p>
                      <a:r>
                        <a:rPr lang="en-US" sz="2000" kern="1200" baseline="0" dirty="0">
                          <a:solidFill>
                            <a:schemeClr val="dk1"/>
                          </a:solidFill>
                          <a:latin typeface="Times New Roman" pitchFamily="18" charset="0"/>
                          <a:ea typeface="+mn-ea"/>
                          <a:cs typeface="Times New Roman" pitchFamily="18" charset="0"/>
                        </a:rPr>
                        <a:t>1150MA103</a:t>
                      </a:r>
                      <a:endParaRPr lang="en-US" sz="2000" dirty="0">
                        <a:latin typeface="Times New Roman" pitchFamily="18" charset="0"/>
                        <a:cs typeface="Times New Roman" pitchFamily="18" charset="0"/>
                      </a:endParaRPr>
                    </a:p>
                  </a:txBody>
                  <a:tcPr/>
                </a:tc>
                <a:tc>
                  <a:txBody>
                    <a:bodyPr/>
                    <a:lstStyle/>
                    <a:p>
                      <a:r>
                        <a:rPr lang="en-US" sz="2000" kern="1200" baseline="0" dirty="0">
                          <a:solidFill>
                            <a:schemeClr val="dk1"/>
                          </a:solidFill>
                          <a:latin typeface="Times New Roman" pitchFamily="18" charset="0"/>
                          <a:ea typeface="+mn-ea"/>
                          <a:cs typeface="Times New Roman" pitchFamily="18" charset="0"/>
                        </a:rPr>
                        <a:t>Engineering Mathematics 2</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r>
                        <a:rPr lang="en-IN" sz="2000" dirty="0">
                          <a:latin typeface="Times New Roman" pitchFamily="18" charset="0"/>
                          <a:cs typeface="Times New Roman" pitchFamily="18" charset="0"/>
                        </a:rPr>
                        <a:t>2</a:t>
                      </a:r>
                      <a:endParaRPr lang="en-US" sz="2000" dirty="0">
                        <a:latin typeface="Times New Roman" pitchFamily="18" charset="0"/>
                        <a:cs typeface="Times New Roman" pitchFamily="18" charset="0"/>
                      </a:endParaRPr>
                    </a:p>
                  </a:txBody>
                  <a:tcPr/>
                </a:tc>
                <a:tc>
                  <a:txBody>
                    <a:bodyPr/>
                    <a:lstStyle/>
                    <a:p>
                      <a:r>
                        <a:rPr lang="en-US" sz="2000" baseline="0" dirty="0">
                          <a:latin typeface="Times New Roman" pitchFamily="18" charset="0"/>
                          <a:cs typeface="Times New Roman" pitchFamily="18" charset="0"/>
                        </a:rPr>
                        <a:t>1150CS201 </a:t>
                      </a:r>
                      <a:endParaRPr lang="en-US" sz="2000" dirty="0">
                        <a:latin typeface="Times New Roman" pitchFamily="18" charset="0"/>
                        <a:cs typeface="Times New Roman" pitchFamily="18" charset="0"/>
                      </a:endParaRPr>
                    </a:p>
                  </a:txBody>
                  <a:tcPr/>
                </a:tc>
                <a:tc>
                  <a:txBody>
                    <a:bodyPr/>
                    <a:lstStyle/>
                    <a:p>
                      <a:r>
                        <a:rPr lang="en-US" sz="2000" baseline="0" dirty="0">
                          <a:latin typeface="Times New Roman" pitchFamily="18" charset="0"/>
                          <a:cs typeface="Times New Roman" pitchFamily="18" charset="0"/>
                        </a:rPr>
                        <a:t>Problem Solving using C</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Geometric Fractals</a:t>
            </a:r>
            <a:br>
              <a:rPr lang="en-US" dirty="0"/>
            </a:br>
            <a:endParaRPr lang="en-US" dirty="0"/>
          </a:p>
        </p:txBody>
      </p:sp>
      <p:pic>
        <p:nvPicPr>
          <p:cNvPr id="2050" name="Picture 2" descr="C:\Users\jagan\Downloads\koch-animation1.jif"/>
          <p:cNvPicPr>
            <a:picLocks noChangeAspect="1" noChangeArrowheads="1" noCrop="1"/>
          </p:cNvPicPr>
          <p:nvPr/>
        </p:nvPicPr>
        <p:blipFill>
          <a:blip r:embed="rId2" cstate="print"/>
          <a:srcRect/>
          <a:stretch>
            <a:fillRect/>
          </a:stretch>
        </p:blipFill>
        <p:spPr bwMode="auto">
          <a:xfrm>
            <a:off x="2123728" y="1196752"/>
            <a:ext cx="4680520" cy="54006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4525963"/>
          </a:xfrm>
        </p:spPr>
        <p:txBody>
          <a:bodyPr/>
          <a:lstStyle/>
          <a:p>
            <a:pPr>
              <a:lnSpc>
                <a:spcPct val="150000"/>
              </a:lnSpc>
              <a:buNone/>
            </a:pPr>
            <a:r>
              <a:rPr lang="en-US" sz="2000" b="1" dirty="0">
                <a:latin typeface="Times New Roman" pitchFamily="18" charset="0"/>
                <a:cs typeface="Times New Roman" pitchFamily="18" charset="0"/>
              </a:rPr>
              <a:t>Self Similar fractals </a:t>
            </a:r>
            <a:endParaRPr lang="en-US" sz="2000" dirty="0">
              <a:latin typeface="Times New Roman" pitchFamily="18" charset="0"/>
              <a:cs typeface="Times New Roman" pitchFamily="18" charset="0"/>
            </a:endParaRPr>
          </a:p>
          <a:p>
            <a:pPr lvl="0">
              <a:lnSpc>
                <a:spcPct val="150000"/>
              </a:lnSpc>
            </a:pPr>
            <a:r>
              <a:rPr lang="en-US" sz="2000" dirty="0">
                <a:latin typeface="Times New Roman" pitchFamily="18" charset="0"/>
                <a:cs typeface="Times New Roman" pitchFamily="18" charset="0"/>
              </a:rPr>
              <a:t>Geometric figure is self similar </a:t>
            </a:r>
          </a:p>
          <a:p>
            <a:pPr lvl="0">
              <a:lnSpc>
                <a:spcPct val="150000"/>
              </a:lnSpc>
            </a:pPr>
            <a:r>
              <a:rPr lang="en-US" sz="2000" dirty="0">
                <a:latin typeface="Times New Roman" pitchFamily="18" charset="0"/>
                <a:cs typeface="Times New Roman" pitchFamily="18" charset="0"/>
              </a:rPr>
              <a:t> Fractals appear identical at different scales</a:t>
            </a:r>
          </a:p>
          <a:p>
            <a:pPr>
              <a:buNone/>
            </a:pPr>
            <a:endParaRPr lang="en-US" dirty="0"/>
          </a:p>
        </p:txBody>
      </p:sp>
      <p:sp>
        <p:nvSpPr>
          <p:cNvPr id="4" name="Rectangle 3"/>
          <p:cNvSpPr/>
          <p:nvPr/>
        </p:nvSpPr>
        <p:spPr>
          <a:xfrm>
            <a:off x="2555776" y="166209"/>
            <a:ext cx="3019353" cy="742511"/>
          </a:xfrm>
          <a:prstGeom prst="rect">
            <a:avLst/>
          </a:prstGeom>
        </p:spPr>
        <p:txBody>
          <a:bodyPr wrap="none">
            <a:spAutoFit/>
          </a:bodyPr>
          <a:lstStyle/>
          <a:p>
            <a:pPr>
              <a:lnSpc>
                <a:spcPct val="150000"/>
              </a:lnSpc>
              <a:buNone/>
            </a:pPr>
            <a:r>
              <a:rPr lang="en-US" sz="3200" b="1" dirty="0">
                <a:solidFill>
                  <a:srgbClr val="FFC000"/>
                </a:solidFill>
                <a:latin typeface="Times New Roman" pitchFamily="18" charset="0"/>
                <a:cs typeface="Times New Roman" pitchFamily="18" charset="0"/>
              </a:rPr>
              <a:t>Fractals Type-1 </a:t>
            </a:r>
            <a:endParaRPr lang="en-US" sz="3200" dirty="0">
              <a:solidFill>
                <a:srgbClr val="FFC000"/>
              </a:solidFill>
              <a:latin typeface="Times New Roman" pitchFamily="18" charset="0"/>
              <a:cs typeface="Times New Roman" pitchFamily="18" charset="0"/>
            </a:endParaRPr>
          </a:p>
        </p:txBody>
      </p:sp>
      <p:pic>
        <p:nvPicPr>
          <p:cNvPr id="5" name="Picture 4"/>
          <p:cNvPicPr/>
          <p:nvPr/>
        </p:nvPicPr>
        <p:blipFill>
          <a:blip r:embed="rId2" cstate="print"/>
          <a:srcRect/>
          <a:stretch>
            <a:fillRect/>
          </a:stretch>
        </p:blipFill>
        <p:spPr bwMode="auto">
          <a:xfrm>
            <a:off x="1907704" y="2564904"/>
            <a:ext cx="5616625" cy="396044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C000"/>
                </a:solidFill>
                <a:latin typeface="Times New Roman" pitchFamily="18" charset="0"/>
                <a:cs typeface="Times New Roman" pitchFamily="18" charset="0"/>
              </a:rPr>
              <a:t>Self Similar fractals  Iteration 1</a:t>
            </a:r>
            <a:br>
              <a:rPr lang="en-US" sz="3200" dirty="0">
                <a:latin typeface="Times New Roman" pitchFamily="18" charset="0"/>
                <a:cs typeface="Times New Roman" pitchFamily="18" charset="0"/>
              </a:rPr>
            </a:br>
            <a:endParaRPr lang="en-US" sz="3200" dirty="0"/>
          </a:p>
        </p:txBody>
      </p:sp>
      <p:pic>
        <p:nvPicPr>
          <p:cNvPr id="4" name="Picture 3"/>
          <p:cNvPicPr/>
          <p:nvPr/>
        </p:nvPicPr>
        <p:blipFill>
          <a:blip r:embed="rId2" cstate="print"/>
          <a:srcRect/>
          <a:stretch>
            <a:fillRect/>
          </a:stretch>
        </p:blipFill>
        <p:spPr bwMode="auto">
          <a:xfrm>
            <a:off x="1403648" y="1124744"/>
            <a:ext cx="6264696" cy="5256584"/>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331640" y="1124744"/>
            <a:ext cx="6264696" cy="5184576"/>
          </a:xfrm>
          <a:prstGeom prst="rect">
            <a:avLst/>
          </a:prstGeom>
          <a:noFill/>
          <a:ln w="9525">
            <a:noFill/>
            <a:miter lim="800000"/>
            <a:headEnd/>
            <a:tailEnd/>
          </a:ln>
        </p:spPr>
      </p:pic>
      <p:sp>
        <p:nvSpPr>
          <p:cNvPr id="5" name="Title 1"/>
          <p:cNvSpPr>
            <a:spLocks noGrp="1"/>
          </p:cNvSpPr>
          <p:nvPr>
            <p:ph type="title"/>
          </p:nvPr>
        </p:nvSpPr>
        <p:spPr>
          <a:xfrm>
            <a:off x="457200" y="274638"/>
            <a:ext cx="8229600" cy="1143000"/>
          </a:xfrm>
        </p:spPr>
        <p:txBody>
          <a:bodyPr>
            <a:normAutofit/>
          </a:bodyPr>
          <a:lstStyle/>
          <a:p>
            <a:r>
              <a:rPr lang="en-US" sz="3200" b="1" dirty="0">
                <a:solidFill>
                  <a:srgbClr val="FFC000"/>
                </a:solidFill>
                <a:latin typeface="Times New Roman" pitchFamily="18" charset="0"/>
                <a:cs typeface="Times New Roman" pitchFamily="18" charset="0"/>
              </a:rPr>
              <a:t>Self Similar fractals  Iteration 2</a:t>
            </a:r>
            <a:br>
              <a:rPr lang="en-US" sz="3200" dirty="0">
                <a:latin typeface="Times New Roman" pitchFamily="18" charset="0"/>
                <a:cs typeface="Times New Roman" pitchFamily="18" charset="0"/>
              </a:rPr>
            </a:br>
            <a:endParaRPr lang="en-US" sz="3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sz="3200" b="1" dirty="0">
                <a:solidFill>
                  <a:srgbClr val="FFC000"/>
                </a:solidFill>
                <a:latin typeface="Times New Roman" pitchFamily="18" charset="0"/>
                <a:cs typeface="Times New Roman" pitchFamily="18" charset="0"/>
              </a:rPr>
              <a:t>Self Similar fractals  Iteration 3</a:t>
            </a:r>
            <a:br>
              <a:rPr lang="en-US" sz="3200" dirty="0">
                <a:latin typeface="Times New Roman" pitchFamily="18" charset="0"/>
                <a:cs typeface="Times New Roman" pitchFamily="18" charset="0"/>
              </a:rPr>
            </a:br>
            <a:endParaRPr lang="en-US" sz="3200" dirty="0"/>
          </a:p>
        </p:txBody>
      </p:sp>
      <p:pic>
        <p:nvPicPr>
          <p:cNvPr id="5" name="Picture 4"/>
          <p:cNvPicPr/>
          <p:nvPr/>
        </p:nvPicPr>
        <p:blipFill>
          <a:blip r:embed="rId2" cstate="print"/>
          <a:srcRect/>
          <a:stretch>
            <a:fillRect/>
          </a:stretch>
        </p:blipFill>
        <p:spPr bwMode="auto">
          <a:xfrm>
            <a:off x="1151800" y="980728"/>
            <a:ext cx="6588552" cy="5184416"/>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sz="3200" b="1" dirty="0">
                <a:solidFill>
                  <a:srgbClr val="FFC000"/>
                </a:solidFill>
                <a:latin typeface="Times New Roman" pitchFamily="18" charset="0"/>
                <a:cs typeface="Times New Roman" pitchFamily="18" charset="0"/>
              </a:rPr>
              <a:t>Self Similar fractals  Iteration 4</a:t>
            </a:r>
            <a:br>
              <a:rPr lang="en-US" sz="3200" dirty="0">
                <a:latin typeface="Times New Roman" pitchFamily="18" charset="0"/>
                <a:cs typeface="Times New Roman" pitchFamily="18" charset="0"/>
              </a:rPr>
            </a:br>
            <a:endParaRPr lang="en-US" sz="3200" dirty="0"/>
          </a:p>
        </p:txBody>
      </p:sp>
      <p:pic>
        <p:nvPicPr>
          <p:cNvPr id="5" name="Picture 4"/>
          <p:cNvPicPr/>
          <p:nvPr/>
        </p:nvPicPr>
        <p:blipFill>
          <a:blip r:embed="rId2" cstate="print"/>
          <a:srcRect/>
          <a:stretch>
            <a:fillRect/>
          </a:stretch>
        </p:blipFill>
        <p:spPr bwMode="auto">
          <a:xfrm>
            <a:off x="1259632" y="1052736"/>
            <a:ext cx="6480720" cy="54006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187624" y="1196752"/>
            <a:ext cx="6552728" cy="5184576"/>
          </a:xfrm>
          <a:prstGeom prst="rect">
            <a:avLst/>
          </a:prstGeom>
          <a:noFill/>
          <a:ln w="9525">
            <a:noFill/>
            <a:miter lim="800000"/>
            <a:headEnd/>
            <a:tailEnd/>
          </a:ln>
        </p:spPr>
      </p:pic>
      <p:sp>
        <p:nvSpPr>
          <p:cNvPr id="5" name="Title 1"/>
          <p:cNvSpPr>
            <a:spLocks noGrp="1"/>
          </p:cNvSpPr>
          <p:nvPr>
            <p:ph type="title"/>
          </p:nvPr>
        </p:nvSpPr>
        <p:spPr>
          <a:xfrm>
            <a:off x="457200" y="274638"/>
            <a:ext cx="8229600" cy="1143000"/>
          </a:xfrm>
        </p:spPr>
        <p:txBody>
          <a:bodyPr>
            <a:normAutofit/>
          </a:bodyPr>
          <a:lstStyle/>
          <a:p>
            <a:r>
              <a:rPr lang="en-US" sz="3200" b="1" dirty="0">
                <a:solidFill>
                  <a:srgbClr val="FFC000"/>
                </a:solidFill>
                <a:latin typeface="Times New Roman" pitchFamily="18" charset="0"/>
                <a:cs typeface="Times New Roman" pitchFamily="18" charset="0"/>
              </a:rPr>
              <a:t>Self Similar fractals  Iteration 5</a:t>
            </a:r>
            <a:br>
              <a:rPr lang="en-US" sz="3200" dirty="0">
                <a:latin typeface="Times New Roman" pitchFamily="18" charset="0"/>
                <a:cs typeface="Times New Roman" pitchFamily="18" charset="0"/>
              </a:rPr>
            </a:br>
            <a:endParaRPr lang="en-US" sz="3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Self Similar Fractal </a:t>
            </a:r>
            <a:br>
              <a:rPr lang="en-US" dirty="0"/>
            </a:br>
            <a:endParaRPr lang="en-US" dirty="0"/>
          </a:p>
        </p:txBody>
      </p:sp>
      <p:sp>
        <p:nvSpPr>
          <p:cNvPr id="3" name="Content Placeholder 2"/>
          <p:cNvSpPr>
            <a:spLocks noGrp="1"/>
          </p:cNvSpPr>
          <p:nvPr>
            <p:ph idx="1"/>
          </p:nvPr>
        </p:nvSpPr>
        <p:spPr>
          <a:xfrm>
            <a:off x="457200" y="908720"/>
            <a:ext cx="8229600" cy="4525963"/>
          </a:xfrm>
        </p:spPr>
        <p:txBody>
          <a:bodyPr/>
          <a:lstStyle/>
          <a:p>
            <a:pPr>
              <a:lnSpc>
                <a:spcPct val="150000"/>
              </a:lnSpc>
              <a:buNone/>
            </a:pPr>
            <a:r>
              <a:rPr lang="en-US" sz="2000" b="1" dirty="0">
                <a:latin typeface="Times New Roman" pitchFamily="18" charset="0"/>
                <a:cs typeface="Times New Roman" pitchFamily="18" charset="0"/>
              </a:rPr>
              <a:t>Self Similar Fractal Usage</a:t>
            </a:r>
            <a:r>
              <a:rPr lang="en-US" sz="2000" dirty="0">
                <a:latin typeface="Times New Roman" pitchFamily="18" charset="0"/>
                <a:cs typeface="Times New Roman" pitchFamily="18" charset="0"/>
              </a:rPr>
              <a:t>     </a:t>
            </a:r>
          </a:p>
          <a:p>
            <a:pPr>
              <a:lnSpc>
                <a:spcPct val="150000"/>
              </a:lnSpc>
            </a:pPr>
            <a:r>
              <a:rPr lang="en-US" sz="2000" dirty="0">
                <a:latin typeface="Times New Roman" pitchFamily="18" charset="0"/>
                <a:cs typeface="Times New Roman" pitchFamily="18" charset="0"/>
              </a:rPr>
              <a:t>Model trees, shrubs, plants    </a:t>
            </a:r>
          </a:p>
          <a:p>
            <a:pPr>
              <a:buNone/>
            </a:pPr>
            <a:endParaRPr lang="en-US" dirty="0"/>
          </a:p>
        </p:txBody>
      </p:sp>
      <p:pic>
        <p:nvPicPr>
          <p:cNvPr id="4" name="Picture 3"/>
          <p:cNvPicPr/>
          <p:nvPr/>
        </p:nvPicPr>
        <p:blipFill>
          <a:blip r:embed="rId2" cstate="print"/>
          <a:srcRect/>
          <a:stretch>
            <a:fillRect/>
          </a:stretch>
        </p:blipFill>
        <p:spPr bwMode="auto">
          <a:xfrm>
            <a:off x="611560" y="1988840"/>
            <a:ext cx="3888432" cy="2232047"/>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4716016" y="1988840"/>
            <a:ext cx="3744416" cy="2232248"/>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2555776" y="4293096"/>
            <a:ext cx="4104456" cy="2232248"/>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4525963"/>
          </a:xfrm>
        </p:spPr>
        <p:txBody>
          <a:bodyPr/>
          <a:lstStyle/>
          <a:p>
            <a:pPr>
              <a:lnSpc>
                <a:spcPct val="150000"/>
              </a:lnSpc>
              <a:buNone/>
            </a:pPr>
            <a:r>
              <a:rPr lang="en-US" sz="2000" b="1" dirty="0">
                <a:latin typeface="Times New Roman" pitchFamily="18" charset="0"/>
                <a:cs typeface="Times New Roman" pitchFamily="18" charset="0"/>
              </a:rPr>
              <a:t>Self Affine fractals</a:t>
            </a:r>
            <a:endParaRPr lang="en-US" sz="2000" dirty="0">
              <a:latin typeface="Times New Roman" pitchFamily="18" charset="0"/>
              <a:cs typeface="Times New Roman" pitchFamily="18" charset="0"/>
            </a:endParaRPr>
          </a:p>
          <a:p>
            <a:pPr lvl="0">
              <a:lnSpc>
                <a:spcPct val="150000"/>
              </a:lnSpc>
            </a:pPr>
            <a:r>
              <a:rPr lang="en-US" sz="2000" dirty="0">
                <a:latin typeface="Times New Roman" pitchFamily="18" charset="0"/>
                <a:cs typeface="Times New Roman" pitchFamily="18" charset="0"/>
              </a:rPr>
              <a:t>Fractal appear approximately identical at different scales </a:t>
            </a:r>
          </a:p>
          <a:p>
            <a:pPr lvl="0">
              <a:lnSpc>
                <a:spcPct val="150000"/>
              </a:lnSpc>
            </a:pPr>
            <a:r>
              <a:rPr lang="en-US" sz="2000" dirty="0">
                <a:latin typeface="Times New Roman" pitchFamily="18" charset="0"/>
                <a:cs typeface="Times New Roman" pitchFamily="18" charset="0"/>
              </a:rPr>
              <a:t>Model water, clouds, terrain</a:t>
            </a:r>
          </a:p>
          <a:p>
            <a:pPr>
              <a:buNone/>
            </a:pPr>
            <a:endParaRPr lang="en-US" dirty="0"/>
          </a:p>
        </p:txBody>
      </p:sp>
      <p:sp>
        <p:nvSpPr>
          <p:cNvPr id="4" name="Rectangle 3"/>
          <p:cNvSpPr/>
          <p:nvPr/>
        </p:nvSpPr>
        <p:spPr>
          <a:xfrm>
            <a:off x="2555776" y="166209"/>
            <a:ext cx="3019353" cy="742511"/>
          </a:xfrm>
          <a:prstGeom prst="rect">
            <a:avLst/>
          </a:prstGeom>
        </p:spPr>
        <p:txBody>
          <a:bodyPr wrap="none">
            <a:spAutoFit/>
          </a:bodyPr>
          <a:lstStyle/>
          <a:p>
            <a:pPr>
              <a:lnSpc>
                <a:spcPct val="150000"/>
              </a:lnSpc>
              <a:buNone/>
            </a:pPr>
            <a:r>
              <a:rPr lang="en-US" sz="3200" b="1" dirty="0">
                <a:solidFill>
                  <a:srgbClr val="FFC000"/>
                </a:solidFill>
                <a:latin typeface="Times New Roman" pitchFamily="18" charset="0"/>
                <a:cs typeface="Times New Roman" pitchFamily="18" charset="0"/>
              </a:rPr>
              <a:t>Fractals Type-2 </a:t>
            </a:r>
            <a:endParaRPr lang="en-US" sz="3200" dirty="0">
              <a:solidFill>
                <a:srgbClr val="FFC000"/>
              </a:solidFill>
              <a:latin typeface="Times New Roman" pitchFamily="18" charset="0"/>
              <a:cs typeface="Times New Roman" pitchFamily="18" charset="0"/>
            </a:endParaRPr>
          </a:p>
        </p:txBody>
      </p:sp>
      <p:pic>
        <p:nvPicPr>
          <p:cNvPr id="5" name="Picture 4"/>
          <p:cNvPicPr/>
          <p:nvPr/>
        </p:nvPicPr>
        <p:blipFill>
          <a:blip r:embed="rId2" cstate="print"/>
          <a:srcRect/>
          <a:stretch>
            <a:fillRect/>
          </a:stretch>
        </p:blipFill>
        <p:spPr bwMode="auto">
          <a:xfrm>
            <a:off x="539552" y="2348880"/>
            <a:ext cx="3672408" cy="2160240"/>
          </a:xfrm>
          <a:prstGeom prst="rect">
            <a:avLst/>
          </a:prstGeom>
          <a:noFill/>
          <a:ln w="9525">
            <a:noFill/>
            <a:miter lim="800000"/>
            <a:headEnd/>
            <a:tailEnd/>
          </a:ln>
        </p:spPr>
      </p:pic>
      <p:pic>
        <p:nvPicPr>
          <p:cNvPr id="6" name="Picture 5"/>
          <p:cNvPicPr/>
          <p:nvPr/>
        </p:nvPicPr>
        <p:blipFill>
          <a:blip r:embed="rId3" cstate="print"/>
          <a:srcRect/>
          <a:stretch>
            <a:fillRect/>
          </a:stretch>
        </p:blipFill>
        <p:spPr bwMode="auto">
          <a:xfrm>
            <a:off x="4572000" y="2276872"/>
            <a:ext cx="3672000" cy="2160240"/>
          </a:xfrm>
          <a:prstGeom prst="rect">
            <a:avLst/>
          </a:prstGeom>
          <a:noFill/>
          <a:ln w="9525">
            <a:noFill/>
            <a:miter lim="800000"/>
            <a:headEnd/>
            <a:tailEnd/>
          </a:ln>
        </p:spPr>
      </p:pic>
      <p:pic>
        <p:nvPicPr>
          <p:cNvPr id="7" name="Picture 6"/>
          <p:cNvPicPr/>
          <p:nvPr/>
        </p:nvPicPr>
        <p:blipFill>
          <a:blip r:embed="rId4" cstate="print"/>
          <a:srcRect/>
          <a:stretch>
            <a:fillRect/>
          </a:stretch>
        </p:blipFill>
        <p:spPr bwMode="auto">
          <a:xfrm>
            <a:off x="2411760" y="4581128"/>
            <a:ext cx="3960440" cy="2016224"/>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525963"/>
          </a:xfrm>
        </p:spPr>
        <p:txBody>
          <a:bodyPr/>
          <a:lstStyle/>
          <a:p>
            <a:pPr>
              <a:lnSpc>
                <a:spcPct val="150000"/>
              </a:lnSpc>
              <a:buNone/>
            </a:pPr>
            <a:r>
              <a:rPr lang="en-US" sz="2000" b="1" dirty="0">
                <a:latin typeface="Times New Roman" pitchFamily="18" charset="0"/>
                <a:cs typeface="Times New Roman" pitchFamily="18" charset="0"/>
              </a:rPr>
              <a:t>Invariant fractals</a:t>
            </a:r>
            <a:endParaRPr lang="en-US" sz="2000" dirty="0">
              <a:latin typeface="Times New Roman" pitchFamily="18" charset="0"/>
              <a:cs typeface="Times New Roman" pitchFamily="18" charset="0"/>
            </a:endParaRPr>
          </a:p>
          <a:p>
            <a:pPr lvl="0">
              <a:lnSpc>
                <a:spcPct val="150000"/>
              </a:lnSpc>
            </a:pPr>
            <a:r>
              <a:rPr lang="en-US" sz="2000" dirty="0">
                <a:latin typeface="Times New Roman" pitchFamily="18" charset="0"/>
                <a:cs typeface="Times New Roman" pitchFamily="18" charset="0"/>
              </a:rPr>
              <a:t>Non linear transformation</a:t>
            </a:r>
          </a:p>
          <a:p>
            <a:pPr>
              <a:buNone/>
            </a:pPr>
            <a:endParaRPr lang="en-US" dirty="0"/>
          </a:p>
        </p:txBody>
      </p:sp>
      <p:sp>
        <p:nvSpPr>
          <p:cNvPr id="4" name="Rectangle 3"/>
          <p:cNvSpPr/>
          <p:nvPr/>
        </p:nvSpPr>
        <p:spPr>
          <a:xfrm>
            <a:off x="2555776" y="166209"/>
            <a:ext cx="3121945" cy="830997"/>
          </a:xfrm>
          <a:prstGeom prst="rect">
            <a:avLst/>
          </a:prstGeom>
        </p:spPr>
        <p:txBody>
          <a:bodyPr wrap="none">
            <a:spAutoFit/>
          </a:bodyPr>
          <a:lstStyle/>
          <a:p>
            <a:pPr>
              <a:lnSpc>
                <a:spcPct val="150000"/>
              </a:lnSpc>
              <a:buNone/>
            </a:pPr>
            <a:r>
              <a:rPr lang="en-US" sz="3200" b="1" dirty="0">
                <a:solidFill>
                  <a:srgbClr val="FFC000"/>
                </a:solidFill>
                <a:latin typeface="Times New Roman" pitchFamily="18" charset="0"/>
                <a:cs typeface="Times New Roman" pitchFamily="18" charset="0"/>
              </a:rPr>
              <a:t> Fractals Type-3 </a:t>
            </a:r>
            <a:endParaRPr lang="en-US" sz="3200" dirty="0">
              <a:solidFill>
                <a:srgbClr val="FFC000"/>
              </a:solidFill>
              <a:latin typeface="Times New Roman" pitchFamily="18" charset="0"/>
              <a:cs typeface="Times New Roman" pitchFamily="18" charset="0"/>
            </a:endParaRPr>
          </a:p>
        </p:txBody>
      </p:sp>
      <p:pic>
        <p:nvPicPr>
          <p:cNvPr id="5" name="Picture 4"/>
          <p:cNvPicPr/>
          <p:nvPr/>
        </p:nvPicPr>
        <p:blipFill>
          <a:blip r:embed="rId2" cstate="print"/>
          <a:srcRect/>
          <a:stretch>
            <a:fillRect/>
          </a:stretch>
        </p:blipFill>
        <p:spPr bwMode="auto">
          <a:xfrm>
            <a:off x="683568" y="1916832"/>
            <a:ext cx="4032448" cy="2592000"/>
          </a:xfrm>
          <a:prstGeom prst="rect">
            <a:avLst/>
          </a:prstGeom>
          <a:noFill/>
          <a:ln w="9525">
            <a:noFill/>
            <a:miter lim="800000"/>
            <a:headEnd/>
            <a:tailEnd/>
          </a:ln>
        </p:spPr>
      </p:pic>
      <p:pic>
        <p:nvPicPr>
          <p:cNvPr id="6" name="Picture 5"/>
          <p:cNvPicPr/>
          <p:nvPr/>
        </p:nvPicPr>
        <p:blipFill>
          <a:blip r:embed="rId3" cstate="print"/>
          <a:srcRect/>
          <a:stretch>
            <a:fillRect/>
          </a:stretch>
        </p:blipFill>
        <p:spPr bwMode="auto">
          <a:xfrm>
            <a:off x="4824536" y="3933056"/>
            <a:ext cx="3995936" cy="259228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44624"/>
            <a:ext cx="8229600" cy="1143000"/>
          </a:xfrm>
        </p:spPr>
        <p:txBody>
          <a:bodyPr>
            <a:normAutofit/>
          </a:bodyPr>
          <a:lstStyle/>
          <a:p>
            <a:r>
              <a:rPr lang="en-US" sz="2200" b="1" dirty="0">
                <a:solidFill>
                  <a:srgbClr val="FFC000"/>
                </a:solidFill>
                <a:latin typeface="Times New Roman" pitchFamily="18" charset="0"/>
                <a:cs typeface="Times New Roman" pitchFamily="18" charset="0"/>
              </a:rPr>
              <a:t>COMPUTER GRAPHICS AND IMAGE PROCESSING</a:t>
            </a:r>
            <a:endParaRPr lang="en-US" sz="2200" dirty="0">
              <a:solidFill>
                <a:srgbClr val="FFC000"/>
              </a:solidFill>
            </a:endParaRPr>
          </a:p>
        </p:txBody>
      </p:sp>
      <p:graphicFrame>
        <p:nvGraphicFramePr>
          <p:cNvPr id="5" name="Table 4"/>
          <p:cNvGraphicFramePr>
            <a:graphicFrameLocks noGrp="1"/>
          </p:cNvGraphicFramePr>
          <p:nvPr/>
        </p:nvGraphicFramePr>
        <p:xfrm>
          <a:off x="467544" y="2511840"/>
          <a:ext cx="7632848" cy="2861376"/>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4104456">
                  <a:extLst>
                    <a:ext uri="{9D8B030D-6E8A-4147-A177-3AD203B41FA5}">
                      <a16:colId xmlns:a16="http://schemas.microsoft.com/office/drawing/2014/main" val="20001"/>
                    </a:ext>
                  </a:extLst>
                </a:gridCol>
                <a:gridCol w="2520280">
                  <a:extLst>
                    <a:ext uri="{9D8B030D-6E8A-4147-A177-3AD203B41FA5}">
                      <a16:colId xmlns:a16="http://schemas.microsoft.com/office/drawing/2014/main" val="20002"/>
                    </a:ext>
                  </a:extLst>
                </a:gridCol>
              </a:tblGrid>
              <a:tr h="817388">
                <a:tc>
                  <a:txBody>
                    <a:bodyPr/>
                    <a:lstStyle/>
                    <a:p>
                      <a:pPr algn="ctr"/>
                      <a:r>
                        <a:rPr lang="en-IN" sz="1400" dirty="0">
                          <a:solidFill>
                            <a:srgbClr val="FFC000"/>
                          </a:solidFill>
                          <a:latin typeface="Times New Roman" pitchFamily="18" charset="0"/>
                          <a:cs typeface="Times New Roman" pitchFamily="18" charset="0"/>
                        </a:rPr>
                        <a:t>CO Nos.</a:t>
                      </a:r>
                      <a:endParaRPr lang="en-US" sz="1400" dirty="0">
                        <a:solidFill>
                          <a:srgbClr val="FFC000"/>
                        </a:solidFill>
                        <a:latin typeface="Times New Roman" pitchFamily="18" charset="0"/>
                        <a:cs typeface="Times New Roman" pitchFamily="18" charset="0"/>
                      </a:endParaRPr>
                    </a:p>
                  </a:txBody>
                  <a:tcPr anchor="ctr"/>
                </a:tc>
                <a:tc>
                  <a:txBody>
                    <a:bodyPr/>
                    <a:lstStyle/>
                    <a:p>
                      <a:pPr marL="0" algn="ctr" defTabSz="914400" rtl="0" eaLnBrk="1" latinLnBrk="0" hangingPunct="1"/>
                      <a:r>
                        <a:rPr lang="en-IN" sz="1600" b="1" kern="1200" dirty="0">
                          <a:solidFill>
                            <a:srgbClr val="FFC000"/>
                          </a:solidFill>
                          <a:latin typeface="Times New Roman" pitchFamily="18" charset="0"/>
                          <a:ea typeface="+mn-ea"/>
                          <a:cs typeface="Times New Roman" pitchFamily="18" charset="0"/>
                        </a:rPr>
                        <a:t>Course Outcomes</a:t>
                      </a:r>
                      <a:endParaRPr lang="en-US" sz="1600" b="1" kern="1200" dirty="0">
                        <a:solidFill>
                          <a:srgbClr val="FFC000"/>
                        </a:solidFill>
                        <a:latin typeface="Times New Roman" pitchFamily="18" charset="0"/>
                        <a:ea typeface="+mn-ea"/>
                        <a:cs typeface="Times New Roman" pitchFamily="18" charset="0"/>
                      </a:endParaRPr>
                    </a:p>
                  </a:txBody>
                  <a:tcPr anchor="ctr"/>
                </a:tc>
                <a:tc>
                  <a:txBody>
                    <a:bodyPr/>
                    <a:lstStyle/>
                    <a:p>
                      <a:pPr algn="ctr"/>
                      <a:r>
                        <a:rPr lang="en-US" sz="1600" b="1" kern="1200" dirty="0">
                          <a:solidFill>
                            <a:srgbClr val="FFC000"/>
                          </a:solidFill>
                          <a:latin typeface="Times New Roman" pitchFamily="18" charset="0"/>
                          <a:ea typeface="+mn-ea"/>
                          <a:cs typeface="Times New Roman" pitchFamily="18" charset="0"/>
                        </a:rPr>
                        <a:t>Level of learning domain</a:t>
                      </a:r>
                    </a:p>
                    <a:p>
                      <a:pPr algn="ctr"/>
                      <a:r>
                        <a:rPr lang="en-US" sz="1600" b="1" kern="1200" dirty="0">
                          <a:solidFill>
                            <a:srgbClr val="FFC000"/>
                          </a:solidFill>
                          <a:latin typeface="Times New Roman" pitchFamily="18" charset="0"/>
                          <a:ea typeface="+mn-ea"/>
                          <a:cs typeface="Times New Roman" pitchFamily="18" charset="0"/>
                        </a:rPr>
                        <a:t>(Based on revised Bloom’s</a:t>
                      </a:r>
                    </a:p>
                    <a:p>
                      <a:pPr algn="ctr"/>
                      <a:r>
                        <a:rPr lang="en-US" sz="1600" b="1" kern="1200" dirty="0">
                          <a:solidFill>
                            <a:srgbClr val="FFC000"/>
                          </a:solidFill>
                          <a:latin typeface="Times New Roman" pitchFamily="18" charset="0"/>
                          <a:ea typeface="+mn-ea"/>
                          <a:cs typeface="Times New Roman" pitchFamily="18" charset="0"/>
                        </a:rPr>
                        <a:t>taxonomy)</a:t>
                      </a:r>
                    </a:p>
                  </a:txBody>
                  <a:tcPr anchor="ctr"/>
                </a:tc>
                <a:extLst>
                  <a:ext uri="{0D108BD9-81ED-4DB2-BD59-A6C34878D82A}">
                    <a16:rowId xmlns:a16="http://schemas.microsoft.com/office/drawing/2014/main" val="10000"/>
                  </a:ext>
                </a:extLst>
              </a:tr>
              <a:tr h="478756">
                <a:tc>
                  <a:txBody>
                    <a:bodyPr/>
                    <a:lstStyle/>
                    <a:p>
                      <a:pPr algn="ctr"/>
                      <a:r>
                        <a:rPr lang="en-US" sz="1600" baseline="0" dirty="0">
                          <a:latin typeface="Times New Roman" pitchFamily="18" charset="0"/>
                          <a:cs typeface="Times New Roman" pitchFamily="18" charset="0"/>
                        </a:rPr>
                        <a:t>CO1</a:t>
                      </a:r>
                      <a:endParaRPr lang="en-US" sz="1600" dirty="0">
                        <a:latin typeface="Times New Roman" pitchFamily="18" charset="0"/>
                        <a:cs typeface="Times New Roman" pitchFamily="18" charset="0"/>
                      </a:endParaRPr>
                    </a:p>
                  </a:txBody>
                  <a:tcPr anchor="ctr"/>
                </a:tc>
                <a:tc>
                  <a:txBody>
                    <a:bodyPr/>
                    <a:lstStyle/>
                    <a:p>
                      <a:r>
                        <a:rPr lang="en-US" sz="1600" baseline="0" dirty="0">
                          <a:latin typeface="Times New Roman" pitchFamily="18" charset="0"/>
                          <a:cs typeface="Times New Roman" pitchFamily="18" charset="0"/>
                        </a:rPr>
                        <a:t>Explain about basics of Computer Graphics</a:t>
                      </a:r>
                      <a:endParaRPr lang="en-US" sz="1600" dirty="0">
                        <a:latin typeface="Times New Roman" pitchFamily="18" charset="0"/>
                        <a:cs typeface="Times New Roman" pitchFamily="18" charset="0"/>
                      </a:endParaRPr>
                    </a:p>
                  </a:txBody>
                  <a:tcPr anchor="ctr"/>
                </a:tc>
                <a:tc>
                  <a:txBody>
                    <a:bodyPr/>
                    <a:lstStyle/>
                    <a:p>
                      <a:pPr algn="ctr"/>
                      <a:r>
                        <a:rPr lang="en-US" sz="1600" baseline="0" dirty="0">
                          <a:latin typeface="Times New Roman" pitchFamily="18" charset="0"/>
                          <a:cs typeface="Times New Roman" pitchFamily="18" charset="0"/>
                        </a:rPr>
                        <a:t>K2</a:t>
                      </a:r>
                      <a:endParaRPr lang="en-US" sz="1600" dirty="0">
                        <a:latin typeface="Times New Roman" pitchFamily="18" charset="0"/>
                        <a:cs typeface="Times New Roman" pitchFamily="18" charset="0"/>
                      </a:endParaRPr>
                    </a:p>
                  </a:txBody>
                  <a:tcPr anchor="ctr"/>
                </a:tc>
                <a:extLst>
                  <a:ext uri="{0D108BD9-81ED-4DB2-BD59-A6C34878D82A}">
                    <a16:rowId xmlns:a16="http://schemas.microsoft.com/office/drawing/2014/main" val="10001"/>
                  </a:ext>
                </a:extLst>
              </a:tr>
              <a:tr h="389915">
                <a:tc>
                  <a:txBody>
                    <a:bodyPr/>
                    <a:lstStyle/>
                    <a:p>
                      <a:pPr algn="ctr"/>
                      <a:r>
                        <a:rPr lang="en-US" sz="1600" kern="1200" baseline="0" dirty="0">
                          <a:solidFill>
                            <a:schemeClr val="dk1"/>
                          </a:solidFill>
                          <a:latin typeface="Times New Roman" pitchFamily="18" charset="0"/>
                          <a:ea typeface="+mn-ea"/>
                          <a:cs typeface="Times New Roman" pitchFamily="18" charset="0"/>
                        </a:rPr>
                        <a:t>CO2</a:t>
                      </a:r>
                      <a:endParaRPr lang="en-US" sz="1600" dirty="0">
                        <a:latin typeface="Times New Roman" pitchFamily="18" charset="0"/>
                        <a:cs typeface="Times New Roman" pitchFamily="18" charset="0"/>
                      </a:endParaRPr>
                    </a:p>
                  </a:txBody>
                  <a:tcPr anchor="ctr"/>
                </a:tc>
                <a:tc>
                  <a:txBody>
                    <a:bodyPr/>
                    <a:lstStyle/>
                    <a:p>
                      <a:r>
                        <a:rPr lang="en-US" sz="1600" kern="1200" baseline="0" dirty="0">
                          <a:solidFill>
                            <a:schemeClr val="dk1"/>
                          </a:solidFill>
                          <a:latin typeface="Times New Roman" pitchFamily="18" charset="0"/>
                          <a:ea typeface="+mn-ea"/>
                          <a:cs typeface="Times New Roman" pitchFamily="18" charset="0"/>
                        </a:rPr>
                        <a:t>Summarize in the Shading models</a:t>
                      </a:r>
                      <a:endParaRPr lang="en-US" sz="1600" dirty="0">
                        <a:latin typeface="Times New Roman" pitchFamily="18" charset="0"/>
                        <a:cs typeface="Times New Roman" pitchFamily="18" charset="0"/>
                      </a:endParaRPr>
                    </a:p>
                  </a:txBody>
                  <a:tcPr anchor="ctr"/>
                </a:tc>
                <a:tc>
                  <a:txBody>
                    <a:bodyPr/>
                    <a:lstStyle/>
                    <a:p>
                      <a:pPr algn="ctr"/>
                      <a:r>
                        <a:rPr lang="en-US" sz="1600" kern="1200" baseline="0" dirty="0">
                          <a:solidFill>
                            <a:schemeClr val="dk1"/>
                          </a:solidFill>
                          <a:latin typeface="Times New Roman" pitchFamily="18" charset="0"/>
                          <a:ea typeface="+mn-ea"/>
                          <a:cs typeface="Times New Roman" pitchFamily="18" charset="0"/>
                        </a:rPr>
                        <a:t>K2</a:t>
                      </a:r>
                      <a:endParaRPr lang="en-US" sz="1600" dirty="0">
                        <a:latin typeface="Times New Roman" pitchFamily="18" charset="0"/>
                        <a:cs typeface="Times New Roman" pitchFamily="18" charset="0"/>
                      </a:endParaRPr>
                    </a:p>
                  </a:txBody>
                  <a:tcPr anchor="ctr"/>
                </a:tc>
                <a:extLst>
                  <a:ext uri="{0D108BD9-81ED-4DB2-BD59-A6C34878D82A}">
                    <a16:rowId xmlns:a16="http://schemas.microsoft.com/office/drawing/2014/main" val="10002"/>
                  </a:ext>
                </a:extLst>
              </a:tr>
              <a:tr h="389915">
                <a:tc>
                  <a:txBody>
                    <a:bodyPr/>
                    <a:lstStyle/>
                    <a:p>
                      <a:pPr algn="ctr"/>
                      <a:r>
                        <a:rPr lang="en-US" sz="1600" kern="1200" baseline="0" dirty="0">
                          <a:solidFill>
                            <a:schemeClr val="dk1"/>
                          </a:solidFill>
                          <a:latin typeface="Times New Roman" pitchFamily="18" charset="0"/>
                          <a:ea typeface="+mn-ea"/>
                          <a:cs typeface="Times New Roman" pitchFamily="18" charset="0"/>
                        </a:rPr>
                        <a:t>CO3</a:t>
                      </a:r>
                    </a:p>
                  </a:txBody>
                  <a:tcPr anchor="ctr"/>
                </a:tc>
                <a:tc>
                  <a:txBody>
                    <a:bodyPr/>
                    <a:lstStyle/>
                    <a:p>
                      <a:r>
                        <a:rPr lang="en-US" sz="1600" kern="1200" baseline="0" dirty="0">
                          <a:solidFill>
                            <a:schemeClr val="dk1"/>
                          </a:solidFill>
                          <a:latin typeface="Times New Roman" pitchFamily="18" charset="0"/>
                          <a:ea typeface="+mn-ea"/>
                          <a:cs typeface="Times New Roman" pitchFamily="18" charset="0"/>
                        </a:rPr>
                        <a:t>Explain various Advance Modeling Techniques</a:t>
                      </a:r>
                    </a:p>
                  </a:txBody>
                  <a:tcPr anchor="ctr"/>
                </a:tc>
                <a:tc>
                  <a:txBody>
                    <a:bodyPr/>
                    <a:lstStyle/>
                    <a:p>
                      <a:pPr algn="ctr"/>
                      <a:r>
                        <a:rPr lang="en-US" sz="1600" kern="1200" baseline="0" dirty="0">
                          <a:solidFill>
                            <a:schemeClr val="dk1"/>
                          </a:solidFill>
                          <a:latin typeface="Times New Roman" pitchFamily="18" charset="0"/>
                          <a:ea typeface="+mn-ea"/>
                          <a:cs typeface="Times New Roman" pitchFamily="18" charset="0"/>
                        </a:rPr>
                        <a:t>K2</a:t>
                      </a:r>
                    </a:p>
                  </a:txBody>
                  <a:tcPr anchor="ctr"/>
                </a:tc>
                <a:extLst>
                  <a:ext uri="{0D108BD9-81ED-4DB2-BD59-A6C34878D82A}">
                    <a16:rowId xmlns:a16="http://schemas.microsoft.com/office/drawing/2014/main" val="10003"/>
                  </a:ext>
                </a:extLst>
              </a:tr>
              <a:tr h="389915">
                <a:tc>
                  <a:txBody>
                    <a:bodyPr/>
                    <a:lstStyle/>
                    <a:p>
                      <a:pPr algn="ctr"/>
                      <a:r>
                        <a:rPr lang="en-US" sz="1600" kern="1200" baseline="0" dirty="0">
                          <a:solidFill>
                            <a:schemeClr val="dk1"/>
                          </a:solidFill>
                          <a:latin typeface="Times New Roman" pitchFamily="18" charset="0"/>
                          <a:ea typeface="+mn-ea"/>
                          <a:cs typeface="Times New Roman" pitchFamily="18" charset="0"/>
                        </a:rPr>
                        <a:t>CO4</a:t>
                      </a:r>
                    </a:p>
                  </a:txBody>
                  <a:tcPr anchor="ctr"/>
                </a:tc>
                <a:tc>
                  <a:txBody>
                    <a:bodyPr/>
                    <a:lstStyle/>
                    <a:p>
                      <a:r>
                        <a:rPr lang="en-US" sz="1600" kern="1200" baseline="0" dirty="0">
                          <a:solidFill>
                            <a:schemeClr val="dk1"/>
                          </a:solidFill>
                          <a:latin typeface="Times New Roman" pitchFamily="18" charset="0"/>
                          <a:ea typeface="+mn-ea"/>
                          <a:cs typeface="Times New Roman" pitchFamily="18" charset="0"/>
                        </a:rPr>
                        <a:t>Summarize in Basic of Image Processing</a:t>
                      </a:r>
                    </a:p>
                  </a:txBody>
                  <a:tcPr anchor="ctr"/>
                </a:tc>
                <a:tc>
                  <a:txBody>
                    <a:bodyPr/>
                    <a:lstStyle/>
                    <a:p>
                      <a:pPr algn="ctr"/>
                      <a:r>
                        <a:rPr lang="en-US" sz="1600" kern="1200" baseline="0" dirty="0">
                          <a:solidFill>
                            <a:schemeClr val="dk1"/>
                          </a:solidFill>
                          <a:latin typeface="Times New Roman" pitchFamily="18" charset="0"/>
                          <a:ea typeface="+mn-ea"/>
                          <a:cs typeface="Times New Roman" pitchFamily="18" charset="0"/>
                        </a:rPr>
                        <a:t>K2</a:t>
                      </a:r>
                    </a:p>
                  </a:txBody>
                  <a:tcPr anchor="ctr"/>
                </a:tc>
                <a:extLst>
                  <a:ext uri="{0D108BD9-81ED-4DB2-BD59-A6C34878D82A}">
                    <a16:rowId xmlns:a16="http://schemas.microsoft.com/office/drawing/2014/main" val="10004"/>
                  </a:ext>
                </a:extLst>
              </a:tr>
              <a:tr h="389915">
                <a:tc>
                  <a:txBody>
                    <a:bodyPr/>
                    <a:lstStyle/>
                    <a:p>
                      <a:pPr algn="ctr"/>
                      <a:r>
                        <a:rPr lang="en-US" sz="1600" kern="1200" baseline="0" dirty="0">
                          <a:solidFill>
                            <a:schemeClr val="dk1"/>
                          </a:solidFill>
                          <a:latin typeface="Times New Roman" pitchFamily="18" charset="0"/>
                          <a:ea typeface="+mn-ea"/>
                          <a:cs typeface="Times New Roman" pitchFamily="18" charset="0"/>
                        </a:rPr>
                        <a:t>CO5</a:t>
                      </a:r>
                    </a:p>
                  </a:txBody>
                  <a:tcPr anchor="ctr"/>
                </a:tc>
                <a:tc>
                  <a:txBody>
                    <a:bodyPr/>
                    <a:lstStyle/>
                    <a:p>
                      <a:r>
                        <a:rPr lang="en-US" sz="1600" kern="1200" baseline="0" dirty="0">
                          <a:solidFill>
                            <a:schemeClr val="dk1"/>
                          </a:solidFill>
                          <a:latin typeface="Times New Roman" pitchFamily="18" charset="0"/>
                          <a:ea typeface="+mn-ea"/>
                          <a:cs typeface="Times New Roman" pitchFamily="18" charset="0"/>
                        </a:rPr>
                        <a:t>Explain various image restoration techniques</a:t>
                      </a:r>
                    </a:p>
                  </a:txBody>
                  <a:tcPr anchor="ctr"/>
                </a:tc>
                <a:tc>
                  <a:txBody>
                    <a:bodyPr/>
                    <a:lstStyle/>
                    <a:p>
                      <a:pPr algn="ctr"/>
                      <a:r>
                        <a:rPr lang="en-US" sz="1600" kern="1200" baseline="0" dirty="0">
                          <a:solidFill>
                            <a:schemeClr val="dk1"/>
                          </a:solidFill>
                          <a:latin typeface="Times New Roman" pitchFamily="18" charset="0"/>
                          <a:ea typeface="+mn-ea"/>
                          <a:cs typeface="Times New Roman" pitchFamily="18" charset="0"/>
                        </a:rPr>
                        <a:t> K3</a:t>
                      </a:r>
                    </a:p>
                  </a:txBody>
                  <a:tcPr anchor="ctr"/>
                </a:tc>
                <a:extLst>
                  <a:ext uri="{0D108BD9-81ED-4DB2-BD59-A6C34878D82A}">
                    <a16:rowId xmlns:a16="http://schemas.microsoft.com/office/drawing/2014/main" val="10005"/>
                  </a:ext>
                </a:extLst>
              </a:tr>
            </a:tbl>
          </a:graphicData>
        </a:graphic>
      </p:graphicFrame>
      <p:sp>
        <p:nvSpPr>
          <p:cNvPr id="6" name="Rectangle 5"/>
          <p:cNvSpPr/>
          <p:nvPr/>
        </p:nvSpPr>
        <p:spPr>
          <a:xfrm>
            <a:off x="467544" y="1444714"/>
            <a:ext cx="2127505" cy="400110"/>
          </a:xfrm>
          <a:prstGeom prst="rect">
            <a:avLst/>
          </a:prstGeom>
          <a:solidFill>
            <a:srgbClr val="002060"/>
          </a:solidFill>
        </p:spPr>
        <p:txBody>
          <a:bodyPr wrap="none">
            <a:spAutoFit/>
          </a:bodyPr>
          <a:lstStyle/>
          <a:p>
            <a:r>
              <a:rPr lang="en-US" sz="2000" b="1" dirty="0">
                <a:solidFill>
                  <a:srgbClr val="FFC000"/>
                </a:solidFill>
                <a:latin typeface="Times New Roman" pitchFamily="18" charset="0"/>
                <a:cs typeface="Times New Roman" pitchFamily="18" charset="0"/>
              </a:rPr>
              <a:t>Course Outcomes</a:t>
            </a:r>
            <a:endParaRPr lang="en-US" sz="2000" dirty="0">
              <a:solidFill>
                <a:srgbClr val="FFC000"/>
              </a:solidFill>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Grammar based models.</a:t>
            </a:r>
          </a:p>
        </p:txBody>
      </p:sp>
      <p:sp>
        <p:nvSpPr>
          <p:cNvPr id="3" name="Content Placeholder 2"/>
          <p:cNvSpPr>
            <a:spLocks noGrp="1"/>
          </p:cNvSpPr>
          <p:nvPr>
            <p:ph idx="1"/>
          </p:nvPr>
        </p:nvSpPr>
        <p:spPr>
          <a:xfrm>
            <a:off x="457200" y="1495325"/>
            <a:ext cx="8229600" cy="4525963"/>
          </a:xfrm>
        </p:spPr>
        <p:txBody>
          <a:bodyPr>
            <a:normAutofit/>
          </a:bodyPr>
          <a:lstStyle/>
          <a:p>
            <a:pPr>
              <a:lnSpc>
                <a:spcPct val="150000"/>
              </a:lnSpc>
              <a:buFont typeface="Wingdings" pitchFamily="2" charset="2"/>
              <a:buChar char="v"/>
            </a:pPr>
            <a:r>
              <a:rPr lang="en-US" sz="2000" dirty="0">
                <a:latin typeface="Times New Roman" pitchFamily="18" charset="0"/>
                <a:cs typeface="Times New Roman" pitchFamily="18" charset="0"/>
              </a:rPr>
              <a:t>Provides methods for describing the structure of plants </a:t>
            </a:r>
          </a:p>
          <a:p>
            <a:pPr>
              <a:lnSpc>
                <a:spcPct val="150000"/>
              </a:lnSpc>
              <a:buFont typeface="Wingdings" pitchFamily="2" charset="2"/>
              <a:buChar char="v"/>
            </a:pPr>
            <a:r>
              <a:rPr lang="en-US" sz="2000" dirty="0">
                <a:latin typeface="Times New Roman" pitchFamily="18" charset="0"/>
                <a:cs typeface="Times New Roman" pitchFamily="18" charset="0"/>
              </a:rPr>
              <a:t>Use parallel graph grammar languages (called </a:t>
            </a:r>
            <a:r>
              <a:rPr lang="en-US" sz="2000" dirty="0" err="1">
                <a:latin typeface="Times New Roman" pitchFamily="18" charset="0"/>
                <a:cs typeface="Times New Roman" pitchFamily="18" charset="0"/>
              </a:rPr>
              <a:t>graftals</a:t>
            </a:r>
            <a:r>
              <a:rPr lang="en-US" sz="2000" dirty="0">
                <a:latin typeface="Times New Roman" pitchFamily="18" charset="0"/>
                <a:cs typeface="Times New Roman" pitchFamily="18" charset="0"/>
              </a:rPr>
              <a:t>!) </a:t>
            </a:r>
          </a:p>
          <a:p>
            <a:pPr>
              <a:lnSpc>
                <a:spcPct val="150000"/>
              </a:lnSpc>
              <a:buFont typeface="Wingdings" pitchFamily="2" charset="2"/>
              <a:buChar char="v"/>
            </a:pPr>
            <a:r>
              <a:rPr lang="en-US" sz="2000" dirty="0">
                <a:latin typeface="Times New Roman" pitchFamily="18" charset="0"/>
                <a:cs typeface="Times New Roman" pitchFamily="18" charset="0"/>
              </a:rPr>
              <a:t>are languages described by a collection of productions which are all applied at once </a:t>
            </a:r>
          </a:p>
          <a:p>
            <a:pPr>
              <a:lnSpc>
                <a:spcPct val="150000"/>
              </a:lnSpc>
              <a:buFont typeface="Wingdings" pitchFamily="2" charset="2"/>
              <a:buChar char="v"/>
            </a:pPr>
            <a:r>
              <a:rPr lang="en-US" sz="2000" dirty="0">
                <a:latin typeface="Times New Roman" pitchFamily="18" charset="0"/>
                <a:cs typeface="Times New Roman" pitchFamily="18" charset="0"/>
              </a:rPr>
              <a:t>for example, A-&gt;AA creates results of A, AA, AAAA, etc.</a:t>
            </a:r>
          </a:p>
          <a:p>
            <a:pPr>
              <a:lnSpc>
                <a:spcPct val="150000"/>
              </a:lnSpc>
              <a:buFont typeface="Wingdings" pitchFamily="2" charset="2"/>
              <a:buChar char="v"/>
            </a:pPr>
            <a:r>
              <a:rPr lang="en-US" sz="2000" dirty="0">
                <a:latin typeface="Times New Roman" pitchFamily="18" charset="0"/>
                <a:cs typeface="Times New Roman" pitchFamily="18" charset="0"/>
              </a:rPr>
              <a:t>for example, B-&gt;A[B] creates results of B, A[B], AA[B], etc.</a:t>
            </a:r>
          </a:p>
          <a:p>
            <a:pPr>
              <a:lnSpc>
                <a:spcPct val="150000"/>
              </a:lnSpc>
              <a:buFont typeface="Wingdings" pitchFamily="2" charset="2"/>
              <a:buChar char="v"/>
            </a:pPr>
            <a:r>
              <a:rPr lang="en-US" sz="2000" dirty="0">
                <a:latin typeface="Times New Roman" pitchFamily="18" charset="0"/>
                <a:cs typeface="Times New Roman" pitchFamily="18" charset="0"/>
              </a:rPr>
              <a:t>use [ ] for left branches and ( ) for right branches</a:t>
            </a:r>
          </a:p>
          <a:p>
            <a:pPr>
              <a:lnSpc>
                <a:spcPct val="150000"/>
              </a:lnSpc>
              <a:buFont typeface="Wingdings" pitchFamily="2" charset="2"/>
              <a:buChar char="v"/>
            </a:pPr>
            <a:r>
              <a:rPr lang="en-US" sz="2000" dirty="0">
                <a:latin typeface="Times New Roman" pitchFamily="18" charset="0"/>
                <a:cs typeface="Times New Roman" pitchFamily="18" charset="0"/>
              </a:rPr>
              <a:t>A -&gt; AA and B -&gt; A[B]AA(B)</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400600"/>
          </a:xfrm>
        </p:spPr>
        <p:txBody>
          <a:bodyPr>
            <a:noAutofit/>
          </a:bodyPr>
          <a:lstStyle/>
          <a:p>
            <a:r>
              <a:rPr lang="en-US" sz="2000" dirty="0">
                <a:latin typeface="Times New Roman" pitchFamily="18" charset="0"/>
                <a:cs typeface="Times New Roman" pitchFamily="18" charset="0"/>
              </a:rPr>
              <a:t>Create a 2nd generation of: AA[A[B]AA(B)]AAAA(A[B]AA(B))</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nSpc>
                <a:spcPct val="160000"/>
              </a:lnSpc>
            </a:pPr>
            <a:r>
              <a:rPr lang="en-US" sz="2000" dirty="0">
                <a:latin typeface="Times New Roman" pitchFamily="18" charset="0"/>
                <a:cs typeface="Times New Roman" pitchFamily="18" charset="0"/>
              </a:rPr>
              <a:t>use biological productions to simulate plants in development</a:t>
            </a:r>
          </a:p>
          <a:p>
            <a:pPr>
              <a:lnSpc>
                <a:spcPct val="160000"/>
              </a:lnSpc>
            </a:pPr>
            <a:r>
              <a:rPr lang="en-US" sz="2000" dirty="0">
                <a:latin typeface="Times New Roman" pitchFamily="18" charset="0"/>
                <a:cs typeface="Times New Roman" pitchFamily="18" charset="0"/>
              </a:rPr>
              <a:t>describe the topology of plants</a:t>
            </a:r>
          </a:p>
          <a:p>
            <a:pPr>
              <a:lnSpc>
                <a:spcPct val="160000"/>
              </a:lnSpc>
            </a:pPr>
            <a:r>
              <a:rPr lang="en-US" sz="2000" dirty="0">
                <a:latin typeface="Times New Roman" pitchFamily="18" charset="0"/>
                <a:cs typeface="Times New Roman" pitchFamily="18" charset="0"/>
              </a:rPr>
              <a:t>also describe the shape including the directions of branches and the arrangement of leaves  </a:t>
            </a:r>
          </a:p>
        </p:txBody>
      </p:sp>
      <p:pic>
        <p:nvPicPr>
          <p:cNvPr id="1026" name="Picture 2" descr="C:\Users\jagan\Desktop\Untitled.png"/>
          <p:cNvPicPr>
            <a:picLocks noChangeAspect="1" noChangeArrowheads="1"/>
          </p:cNvPicPr>
          <p:nvPr/>
        </p:nvPicPr>
        <p:blipFill>
          <a:blip r:embed="rId2" cstate="print"/>
          <a:srcRect/>
          <a:stretch>
            <a:fillRect/>
          </a:stretch>
        </p:blipFill>
        <p:spPr bwMode="auto">
          <a:xfrm>
            <a:off x="1259633" y="1611238"/>
            <a:ext cx="6412756" cy="2698380"/>
          </a:xfrm>
          <a:prstGeom prst="rect">
            <a:avLst/>
          </a:prstGeom>
          <a:noFill/>
        </p:spPr>
      </p:pic>
      <p:sp>
        <p:nvSpPr>
          <p:cNvPr id="5"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Grammar based models.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To simulate the growth of plants using </a:t>
            </a:r>
            <a:r>
              <a:rPr lang="en-US" sz="2000" dirty="0" err="1">
                <a:latin typeface="Times New Roman" pitchFamily="18" charset="0"/>
                <a:cs typeface="Times New Roman" pitchFamily="18" charset="0"/>
              </a:rPr>
              <a:t>graftals</a:t>
            </a:r>
            <a:r>
              <a:rPr lang="en-US" sz="2000" dirty="0">
                <a:latin typeface="Times New Roman" pitchFamily="18" charset="0"/>
                <a:cs typeface="Times New Roman" pitchFamily="18" charset="0"/>
              </a:rPr>
              <a:t>, languages include information on</a:t>
            </a:r>
          </a:p>
          <a:p>
            <a:pPr>
              <a:lnSpc>
                <a:spcPct val="150000"/>
              </a:lnSpc>
              <a:buFont typeface="Wingdings" pitchFamily="2" charset="2"/>
              <a:buChar char="v"/>
            </a:pPr>
            <a:r>
              <a:rPr lang="en-US" sz="2000" dirty="0">
                <a:latin typeface="Times New Roman" pitchFamily="18" charset="0"/>
                <a:cs typeface="Times New Roman" pitchFamily="18" charset="0"/>
              </a:rPr>
              <a:t>the current age </a:t>
            </a:r>
          </a:p>
          <a:p>
            <a:pPr>
              <a:lnSpc>
                <a:spcPct val="150000"/>
              </a:lnSpc>
              <a:buFont typeface="Wingdings" pitchFamily="2" charset="2"/>
              <a:buChar char="v"/>
            </a:pPr>
            <a:r>
              <a:rPr lang="en-US" sz="2000" dirty="0">
                <a:latin typeface="Times New Roman" pitchFamily="18" charset="0"/>
                <a:cs typeface="Times New Roman" pitchFamily="18" charset="0"/>
              </a:rPr>
              <a:t>the growth rate of each segment</a:t>
            </a:r>
          </a:p>
          <a:p>
            <a:pPr>
              <a:lnSpc>
                <a:spcPct val="150000"/>
              </a:lnSpc>
              <a:buFont typeface="Wingdings" pitchFamily="2" charset="2"/>
              <a:buChar char="v"/>
            </a:pPr>
            <a:r>
              <a:rPr lang="en-US" sz="2000" dirty="0">
                <a:latin typeface="Times New Roman" pitchFamily="18" charset="0"/>
                <a:cs typeface="Times New Roman" pitchFamily="18" charset="0"/>
              </a:rPr>
              <a:t>the probabilities of death, dormancy, growth</a:t>
            </a:r>
          </a:p>
          <a:p>
            <a:pPr>
              <a:lnSpc>
                <a:spcPct val="150000"/>
              </a:lnSpc>
              <a:buFont typeface="Wingdings" pitchFamily="2" charset="2"/>
              <a:buChar char="v"/>
            </a:pPr>
            <a:r>
              <a:rPr lang="en-US" sz="2000" dirty="0">
                <a:latin typeface="Times New Roman" pitchFamily="18" charset="0"/>
                <a:cs typeface="Times New Roman" pitchFamily="18" charset="0"/>
              </a:rPr>
              <a:t>the shape (depending on type and age) </a:t>
            </a:r>
          </a:p>
          <a:p>
            <a:pPr>
              <a:lnSpc>
                <a:spcPct val="150000"/>
              </a:lnSpc>
              <a:buFont typeface="Wingdings" pitchFamily="2" charset="2"/>
              <a:buChar char="v"/>
            </a:pPr>
            <a:r>
              <a:rPr lang="en-US" sz="2000" dirty="0">
                <a:latin typeface="Times New Roman" pitchFamily="18" charset="0"/>
                <a:cs typeface="Times New Roman" pitchFamily="18" charset="0"/>
              </a:rPr>
              <a:t>the branch angles (depending on type and age)</a:t>
            </a:r>
          </a:p>
          <a:p>
            <a:pPr>
              <a:lnSpc>
                <a:spcPct val="150000"/>
              </a:lnSpc>
              <a:buFont typeface="Wingdings" pitchFamily="2" charset="2"/>
              <a:buChar char="v"/>
            </a:pPr>
            <a:r>
              <a:rPr lang="en-US" sz="2000" dirty="0">
                <a:latin typeface="Times New Roman" pitchFamily="18" charset="0"/>
                <a:cs typeface="Times New Roman" pitchFamily="18" charset="0"/>
              </a:rPr>
              <a:t>the color and texture of each segment</a:t>
            </a:r>
          </a:p>
        </p:txBody>
      </p:sp>
      <p:sp>
        <p:nvSpPr>
          <p:cNvPr id="4"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Grammar based models.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buNone/>
            </a:pPr>
            <a:r>
              <a:rPr lang="en-US" sz="2000" dirty="0">
                <a:latin typeface="Times New Roman" pitchFamily="18" charset="0"/>
                <a:cs typeface="Times New Roman" pitchFamily="18" charset="0"/>
              </a:rPr>
              <a:t>Pseudo code simulates the growth of plants using </a:t>
            </a:r>
            <a:r>
              <a:rPr lang="en-US" sz="2000" dirty="0" err="1">
                <a:latin typeface="Times New Roman" pitchFamily="18" charset="0"/>
                <a:cs typeface="Times New Roman" pitchFamily="18" charset="0"/>
              </a:rPr>
              <a:t>graftals</a:t>
            </a:r>
            <a:r>
              <a:rPr lang="en-US" sz="2000" dirty="0">
                <a:latin typeface="Times New Roman" pitchFamily="18" charset="0"/>
                <a:cs typeface="Times New Roman" pitchFamily="18" charset="0"/>
              </a:rPr>
              <a:t>:</a:t>
            </a:r>
          </a:p>
          <a:p>
            <a:pPr>
              <a:lnSpc>
                <a:spcPct val="150000"/>
              </a:lnSpc>
              <a:buFont typeface="Wingdings" pitchFamily="2" charset="2"/>
              <a:buChar char="Ø"/>
            </a:pPr>
            <a:r>
              <a:rPr lang="en-US" sz="2000" dirty="0">
                <a:latin typeface="Times New Roman" pitchFamily="18" charset="0"/>
                <a:cs typeface="Times New Roman" pitchFamily="18" charset="0"/>
              </a:rPr>
              <a:t>For (each moment in time)</a:t>
            </a:r>
          </a:p>
          <a:p>
            <a:pPr>
              <a:lnSpc>
                <a:spcPct val="150000"/>
              </a:lnSpc>
              <a:buFont typeface="Wingdings" pitchFamily="2" charset="2"/>
              <a:buChar char="Ø"/>
            </a:pPr>
            <a:r>
              <a:rPr lang="en-US" sz="2000" dirty="0">
                <a:latin typeface="Times New Roman" pitchFamily="18" charset="0"/>
                <a:cs typeface="Times New Roman" pitchFamily="18" charset="0"/>
              </a:rPr>
              <a:t>For (each bud that is still alive) </a:t>
            </a:r>
          </a:p>
          <a:p>
            <a:pPr>
              <a:lnSpc>
                <a:spcPct val="150000"/>
              </a:lnSpc>
              <a:buFont typeface="Wingdings" pitchFamily="2" charset="2"/>
              <a:buChar char="Ø"/>
            </a:pPr>
            <a:r>
              <a:rPr lang="en-US" sz="2000" dirty="0">
                <a:latin typeface="Times New Roman" pitchFamily="18" charset="0"/>
                <a:cs typeface="Times New Roman" pitchFamily="18" charset="0"/>
              </a:rPr>
              <a:t>Determine whether the bud dies, is dormant, or grow </a:t>
            </a:r>
          </a:p>
          <a:p>
            <a:pPr>
              <a:lnSpc>
                <a:spcPct val="150000"/>
              </a:lnSpc>
              <a:buFont typeface="Wingdings" pitchFamily="2" charset="2"/>
              <a:buChar char="Ø"/>
            </a:pPr>
            <a:r>
              <a:rPr lang="en-US" sz="2000" dirty="0">
                <a:latin typeface="Times New Roman" pitchFamily="18" charset="0"/>
                <a:cs typeface="Times New Roman" pitchFamily="18" charset="0"/>
              </a:rPr>
              <a:t>If (the bud does not die)</a:t>
            </a:r>
          </a:p>
          <a:p>
            <a:pPr>
              <a:lnSpc>
                <a:spcPct val="150000"/>
              </a:lnSpc>
              <a:buFont typeface="Wingdings" pitchFamily="2" charset="2"/>
              <a:buChar char="Ø"/>
            </a:pPr>
            <a:r>
              <a:rPr lang="en-US" sz="2000" dirty="0">
                <a:latin typeface="Times New Roman" pitchFamily="18" charset="0"/>
                <a:cs typeface="Times New Roman" pitchFamily="18" charset="0"/>
              </a:rPr>
              <a:t>If (the bud is not dormant)</a:t>
            </a:r>
          </a:p>
          <a:p>
            <a:pPr>
              <a:lnSpc>
                <a:spcPct val="150000"/>
              </a:lnSpc>
              <a:buFont typeface="Wingdings" pitchFamily="2" charset="2"/>
              <a:buChar char="Ø"/>
            </a:pPr>
            <a:r>
              <a:rPr lang="en-US" sz="2000" dirty="0">
                <a:latin typeface="Times New Roman" pitchFamily="18" charset="0"/>
                <a:cs typeface="Times New Roman" pitchFamily="18" charset="0"/>
              </a:rPr>
              <a:t>Create a portion of a stem, determining its direction, position, color, texture; Create a new bud;</a:t>
            </a:r>
          </a:p>
        </p:txBody>
      </p:sp>
      <p:sp>
        <p:nvSpPr>
          <p:cNvPr id="4"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Grammar based models.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Particle System</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35496" y="1052736"/>
            <a:ext cx="8784976" cy="5073427"/>
          </a:xfrm>
        </p:spPr>
        <p:txBody>
          <a:bodyPr>
            <a:normAutofit lnSpcReduction="10000"/>
          </a:bodyPr>
          <a:lstStyle/>
          <a:p>
            <a:pPr algn="just">
              <a:lnSpc>
                <a:spcPct val="150000"/>
              </a:lnSpc>
              <a:buNone/>
            </a:pPr>
            <a:r>
              <a:rPr lang="en-US" sz="2000" dirty="0">
                <a:latin typeface="Times New Roman" pitchFamily="18" charset="0"/>
                <a:cs typeface="Times New Roman" pitchFamily="18" charset="0"/>
              </a:rPr>
              <a:t>	The term </a:t>
            </a:r>
            <a:r>
              <a:rPr lang="en-US" sz="2000" b="1" i="1" dirty="0">
                <a:latin typeface="Times New Roman" pitchFamily="18" charset="0"/>
                <a:cs typeface="Times New Roman" pitchFamily="18" charset="0"/>
              </a:rPr>
              <a:t>particle system</a:t>
            </a:r>
            <a:r>
              <a:rPr lang="en-US" sz="2000" dirty="0">
                <a:latin typeface="Times New Roman" pitchFamily="18" charset="0"/>
                <a:cs typeface="Times New Roman" pitchFamily="18" charset="0"/>
              </a:rPr>
              <a:t>, an incredibly common and useful technique in computer graphics, was coined in the creation of this particular effect.</a:t>
            </a:r>
          </a:p>
          <a:p>
            <a:pPr algn="just">
              <a:lnSpc>
                <a:spcPct val="150000"/>
              </a:lnSpc>
              <a:buNone/>
            </a:pPr>
            <a:endParaRPr lang="en-US" sz="2000" dirty="0">
              <a:latin typeface="Times New Roman" pitchFamily="18" charset="0"/>
              <a:cs typeface="Times New Roman" pitchFamily="18" charset="0"/>
            </a:endParaRPr>
          </a:p>
          <a:p>
            <a:pPr algn="just">
              <a:lnSpc>
                <a:spcPct val="150000"/>
              </a:lnSpc>
              <a:buNone/>
            </a:pPr>
            <a:r>
              <a:rPr lang="en-US" sz="2000" dirty="0">
                <a:latin typeface="Times New Roman" pitchFamily="18" charset="0"/>
                <a:cs typeface="Times New Roman" pitchFamily="18" charset="0"/>
              </a:rPr>
              <a:t>	“A particle system is a collection of many minute particles that together represent a fuzzy object. Over a period of time, particles are generated into a system, move and change from within the system, and die from the system.”</a:t>
            </a:r>
          </a:p>
          <a:p>
            <a:pPr algn="just">
              <a:lnSpc>
                <a:spcPct val="150000"/>
              </a:lnSpc>
              <a:buNone/>
            </a:pPr>
            <a:endParaRPr lang="en-US" sz="2000" dirty="0">
              <a:latin typeface="Times New Roman" pitchFamily="18" charset="0"/>
              <a:cs typeface="Times New Roman" pitchFamily="18" charset="0"/>
            </a:endParaRPr>
          </a:p>
          <a:p>
            <a:pPr algn="just">
              <a:lnSpc>
                <a:spcPct val="150000"/>
              </a:lnSpc>
              <a:buNone/>
            </a:pPr>
            <a:r>
              <a:rPr lang="en-US" sz="2000" dirty="0">
                <a:latin typeface="Times New Roman" pitchFamily="18" charset="0"/>
                <a:cs typeface="Times New Roman" pitchFamily="18" charset="0"/>
              </a:rPr>
              <a:t>	Since the early 1980s, particle systems have been used in countless video games, animations, digital art pieces, and installations to model various irregular types of natural phenomena, such as fire, smoke, waterfalls, fog, grass, bubbles, and so 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96" y="1124744"/>
            <a:ext cx="8640960" cy="5544616"/>
          </a:xfrm>
        </p:spPr>
        <p:txBody>
          <a:bodyPr>
            <a:normAutofit/>
          </a:bodyPr>
          <a:lstStyle/>
          <a:p>
            <a:pPr algn="just">
              <a:lnSpc>
                <a:spcPct val="150000"/>
              </a:lnSpc>
              <a:buNone/>
            </a:pPr>
            <a:r>
              <a:rPr lang="en-US" sz="2000" dirty="0">
                <a:latin typeface="Times New Roman" pitchFamily="18" charset="0"/>
                <a:cs typeface="Times New Roman" pitchFamily="18" charset="0"/>
              </a:rPr>
              <a:t>	The term </a:t>
            </a:r>
            <a:r>
              <a:rPr lang="en-US" sz="2000" i="1" dirty="0">
                <a:latin typeface="Times New Roman" pitchFamily="18" charset="0"/>
                <a:cs typeface="Times New Roman" pitchFamily="18" charset="0"/>
              </a:rPr>
              <a:t>particle system</a:t>
            </a:r>
            <a:r>
              <a:rPr lang="en-US" sz="2000" dirty="0">
                <a:latin typeface="Times New Roman" pitchFamily="18" charset="0"/>
                <a:cs typeface="Times New Roman" pitchFamily="18" charset="0"/>
              </a:rPr>
              <a:t> is loosely defined in computer graphics. It has been used to describe modeling techniques, rendering techniques, and even types of animation. In fact, the definition of a particle system seems to depend on the application that it is being used for. The criteria that hold true for all particle systems are the following:</a:t>
            </a:r>
          </a:p>
          <a:p>
            <a:pPr algn="just">
              <a:lnSpc>
                <a:spcPct val="150000"/>
              </a:lnSpc>
              <a:buNone/>
            </a:pPr>
            <a:endParaRPr lang="en-US" sz="2000" dirty="0">
              <a:latin typeface="Times New Roman" pitchFamily="18" charset="0"/>
              <a:cs typeface="Times New Roman" pitchFamily="18" charset="0"/>
            </a:endParaRPr>
          </a:p>
          <a:p>
            <a:pPr lvl="1" algn="just">
              <a:lnSpc>
                <a:spcPct val="150000"/>
              </a:lnSpc>
              <a:buFont typeface="Wingdings" pitchFamily="2" charset="2"/>
              <a:buChar char="v"/>
            </a:pPr>
            <a:r>
              <a:rPr lang="en-US" sz="2000" b="1" dirty="0">
                <a:latin typeface="Times New Roman" pitchFamily="18" charset="0"/>
                <a:cs typeface="Times New Roman" pitchFamily="18" charset="0"/>
              </a:rPr>
              <a:t>Collection of particles</a:t>
            </a:r>
            <a:endParaRPr lang="en-US" sz="2000" dirty="0">
              <a:latin typeface="Times New Roman" pitchFamily="18" charset="0"/>
              <a:cs typeface="Times New Roman" pitchFamily="18" charset="0"/>
            </a:endParaRPr>
          </a:p>
          <a:p>
            <a:pPr lvl="1" algn="just">
              <a:lnSpc>
                <a:spcPct val="150000"/>
              </a:lnSpc>
              <a:buFont typeface="Wingdings" pitchFamily="2" charset="2"/>
              <a:buChar char="v"/>
            </a:pPr>
            <a:r>
              <a:rPr lang="en-US" sz="2000" b="1" dirty="0">
                <a:latin typeface="Times New Roman" pitchFamily="18" charset="0"/>
                <a:cs typeface="Times New Roman" pitchFamily="18" charset="0"/>
              </a:rPr>
              <a:t>Stochastically defined attributes</a:t>
            </a:r>
          </a:p>
          <a:p>
            <a:pPr lvl="1" algn="just">
              <a:lnSpc>
                <a:spcPct val="150000"/>
              </a:lnSpc>
              <a:buFont typeface="Wingdings" pitchFamily="2" charset="2"/>
              <a:buChar char="v"/>
            </a:pPr>
            <a:endParaRPr lang="en-US" sz="2000" dirty="0">
              <a:latin typeface="Times New Roman" pitchFamily="18" charset="0"/>
              <a:cs typeface="Times New Roman" pitchFamily="18" charset="0"/>
            </a:endParaRPr>
          </a:p>
          <a:p>
            <a:pPr algn="just">
              <a:lnSpc>
                <a:spcPct val="150000"/>
              </a:lnSpc>
              <a:buNone/>
            </a:pPr>
            <a:endParaRPr lang="en-US" sz="2000" dirty="0">
              <a:latin typeface="Times New Roman" pitchFamily="18" charset="0"/>
              <a:cs typeface="Times New Roman" pitchFamily="18" charset="0"/>
            </a:endParaRPr>
          </a:p>
          <a:p>
            <a:pPr algn="just">
              <a:lnSpc>
                <a:spcPct val="150000"/>
              </a:lnSpc>
              <a:buNone/>
            </a:pPr>
            <a:endParaRPr lang="en-US" sz="2000" dirty="0">
              <a:latin typeface="Times New Roman" pitchFamily="18" charset="0"/>
              <a:cs typeface="Times New Roman" pitchFamily="18" charset="0"/>
            </a:endParaRPr>
          </a:p>
        </p:txBody>
      </p:sp>
      <p:pic>
        <p:nvPicPr>
          <p:cNvPr id="2050" name="Picture 2" descr="https://encrypted-tbn0.gstatic.com/images?q=tbn%3AANd9GcRT7aW9ndcmDmDOQIU74GmFspJMRT2NyxQcxQ&amp;usqp=CAU"/>
          <p:cNvPicPr>
            <a:picLocks noChangeAspect="1" noChangeArrowheads="1"/>
          </p:cNvPicPr>
          <p:nvPr/>
        </p:nvPicPr>
        <p:blipFill>
          <a:blip r:embed="rId2" cstate="print"/>
          <a:srcRect/>
          <a:stretch>
            <a:fillRect/>
          </a:stretch>
        </p:blipFill>
        <p:spPr bwMode="auto">
          <a:xfrm>
            <a:off x="4788024" y="3024740"/>
            <a:ext cx="3833752" cy="3340616"/>
          </a:xfrm>
          <a:prstGeom prst="rect">
            <a:avLst/>
          </a:prstGeom>
          <a:noFill/>
        </p:spPr>
      </p:pic>
      <p:sp>
        <p:nvSpPr>
          <p:cNvPr id="6"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Particle System</a:t>
            </a:r>
            <a:endParaRPr lang="en-US" sz="3200" dirty="0">
              <a:solidFill>
                <a:srgbClr val="FFC000"/>
              </a:solidFill>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Particle System</a:t>
            </a:r>
            <a:endParaRPr lang="en-US" sz="3200" dirty="0">
              <a:solidFill>
                <a:srgbClr val="FFC000"/>
              </a:solidFill>
              <a:latin typeface="Times New Roman" pitchFamily="18" charset="0"/>
              <a:cs typeface="Times New Roman" pitchFamily="18" charset="0"/>
            </a:endParaRPr>
          </a:p>
        </p:txBody>
      </p:sp>
      <p:pic>
        <p:nvPicPr>
          <p:cNvPr id="4098" name="Picture 2" descr="C:\Users\jagan\Downloads\1_evfQH6oi0VGRPG9zNNH9Dg.jif"/>
          <p:cNvPicPr>
            <a:picLocks noChangeAspect="1" noChangeArrowheads="1" noCrop="1"/>
          </p:cNvPicPr>
          <p:nvPr/>
        </p:nvPicPr>
        <p:blipFill>
          <a:blip r:embed="rId2" cstate="print"/>
          <a:srcRect/>
          <a:stretch>
            <a:fillRect/>
          </a:stretch>
        </p:blipFill>
        <p:spPr bwMode="auto">
          <a:xfrm>
            <a:off x="1691680" y="980728"/>
            <a:ext cx="5143500" cy="51435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upload.wikimedia.org/wikipedia/commons/thumb/1/1c/Particle_Emitter.jpg/220px-Particle_Emitter.jpg"/>
          <p:cNvPicPr>
            <a:picLocks noChangeAspect="1" noChangeArrowheads="1"/>
          </p:cNvPicPr>
          <p:nvPr/>
        </p:nvPicPr>
        <p:blipFill>
          <a:blip r:embed="rId2" cstate="print"/>
          <a:srcRect/>
          <a:stretch>
            <a:fillRect/>
          </a:stretch>
        </p:blipFill>
        <p:spPr bwMode="auto">
          <a:xfrm>
            <a:off x="1979712" y="1045467"/>
            <a:ext cx="5112568" cy="5191845"/>
          </a:xfrm>
          <a:prstGeom prst="rect">
            <a:avLst/>
          </a:prstGeom>
          <a:noFill/>
        </p:spPr>
      </p:pic>
      <p:sp>
        <p:nvSpPr>
          <p:cNvPr id="5" name="Rectangle 4"/>
          <p:cNvSpPr/>
          <p:nvPr/>
        </p:nvSpPr>
        <p:spPr>
          <a:xfrm>
            <a:off x="899592" y="5951021"/>
            <a:ext cx="7848872" cy="646331"/>
          </a:xfrm>
          <a:prstGeom prst="rect">
            <a:avLst/>
          </a:prstGeom>
        </p:spPr>
        <p:txBody>
          <a:bodyPr wrap="square">
            <a:spAutoFit/>
          </a:bodyPr>
          <a:lstStyle/>
          <a:p>
            <a:r>
              <a:rPr lang="en-US" b="1" dirty="0">
                <a:solidFill>
                  <a:srgbClr val="FF0000"/>
                </a:solidFill>
                <a:latin typeface="Times New Roman" pitchFamily="18" charset="0"/>
                <a:cs typeface="Times New Roman" pitchFamily="18" charset="0"/>
              </a:rPr>
              <a:t>A cube emitting 5000 animated particles, obeying a "gravitational" force in the negative Y direction.</a:t>
            </a:r>
          </a:p>
        </p:txBody>
      </p:sp>
      <p:sp>
        <p:nvSpPr>
          <p:cNvPr id="6"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Particle System</a:t>
            </a:r>
            <a:endParaRPr lang="en-US" sz="3200" dirty="0">
              <a:solidFill>
                <a:srgbClr val="FFC000"/>
              </a:solidFill>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s://upload.wikimedia.org/wikipedia/commons/thumb/4/44/Strand_Emitter.jpg/220px-Strand_Emitter.jpg"/>
          <p:cNvPicPr>
            <a:picLocks noChangeAspect="1" noChangeArrowheads="1"/>
          </p:cNvPicPr>
          <p:nvPr/>
        </p:nvPicPr>
        <p:blipFill>
          <a:blip r:embed="rId2" cstate="print"/>
          <a:srcRect/>
          <a:stretch>
            <a:fillRect/>
          </a:stretch>
        </p:blipFill>
        <p:spPr bwMode="auto">
          <a:xfrm>
            <a:off x="2051720" y="1052733"/>
            <a:ext cx="5112568" cy="5112571"/>
          </a:xfrm>
          <a:prstGeom prst="rect">
            <a:avLst/>
          </a:prstGeom>
          <a:noFill/>
        </p:spPr>
      </p:pic>
      <p:sp>
        <p:nvSpPr>
          <p:cNvPr id="5" name="Rectangle 4"/>
          <p:cNvSpPr/>
          <p:nvPr/>
        </p:nvSpPr>
        <p:spPr>
          <a:xfrm>
            <a:off x="2195736" y="5949280"/>
            <a:ext cx="4968552" cy="646331"/>
          </a:xfrm>
          <a:prstGeom prst="rect">
            <a:avLst/>
          </a:prstGeom>
        </p:spPr>
        <p:txBody>
          <a:bodyPr wrap="square">
            <a:spAutoFit/>
          </a:bodyPr>
          <a:lstStyle/>
          <a:p>
            <a:r>
              <a:rPr lang="en-US" b="1" dirty="0">
                <a:solidFill>
                  <a:srgbClr val="FF0000"/>
                </a:solidFill>
                <a:latin typeface="Times New Roman" pitchFamily="18" charset="0"/>
                <a:cs typeface="Times New Roman" pitchFamily="18" charset="0"/>
              </a:rPr>
              <a:t>The same cube emitter rendered using static particles, or strands.</a:t>
            </a:r>
          </a:p>
        </p:txBody>
      </p:sp>
      <p:sp>
        <p:nvSpPr>
          <p:cNvPr id="6"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Particle System</a:t>
            </a:r>
            <a:endParaRPr lang="en-US" sz="3200" dirty="0">
              <a:solidFill>
                <a:srgbClr val="FFC000"/>
              </a:solidFill>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525963"/>
          </a:xfrm>
        </p:spPr>
        <p:txBody>
          <a:bodyPr/>
          <a:lstStyle/>
          <a:p>
            <a:pPr marL="342900" lvl="1" indent="-342900" algn="just">
              <a:lnSpc>
                <a:spcPct val="150000"/>
              </a:lnSpc>
              <a:buNone/>
            </a:pPr>
            <a:r>
              <a:rPr lang="en-US" sz="2000" b="1" dirty="0">
                <a:latin typeface="Times New Roman" pitchFamily="18" charset="0"/>
                <a:cs typeface="Times New Roman" pitchFamily="18" charset="0"/>
              </a:rPr>
              <a:t>Collection of particles</a:t>
            </a:r>
            <a:r>
              <a:rPr lang="en-US" sz="2000" dirty="0">
                <a:latin typeface="Times New Roman" pitchFamily="18" charset="0"/>
                <a:cs typeface="Times New Roman" pitchFamily="18" charset="0"/>
              </a:rPr>
              <a:t> - </a:t>
            </a:r>
          </a:p>
          <a:p>
            <a:pPr marL="342900" lvl="1" indent="-342900" algn="just">
              <a:lnSpc>
                <a:spcPct val="150000"/>
              </a:lnSpc>
              <a:buNone/>
            </a:pPr>
            <a:r>
              <a:rPr lang="en-US" sz="2000" dirty="0">
                <a:latin typeface="Times New Roman" pitchFamily="18" charset="0"/>
                <a:cs typeface="Times New Roman" pitchFamily="18" charset="0"/>
              </a:rPr>
              <a:t>	A particle system is composed of one or more individual particles. Each of these particles has attributes that directly or indirectly effect the behavior of the particle or ultimately how and where the particle is rendered. Often, particles are graphical primitives such as points or lines, but they are not limited to this. Particle systems have also been used to represent complex group dynamics such as flocking birds.</a:t>
            </a:r>
          </a:p>
          <a:p>
            <a:pPr>
              <a:buNone/>
            </a:pPr>
            <a:endParaRPr lang="en-US" dirty="0"/>
          </a:p>
        </p:txBody>
      </p:sp>
      <p:pic>
        <p:nvPicPr>
          <p:cNvPr id="1026" name="Picture 2" descr="https://img.freepik.com/free-vector/collection-colorful-particle-3d-geometric-shapes_23-2148300284.jpg?size=626&amp;ext=jpg"/>
          <p:cNvPicPr>
            <a:picLocks noChangeAspect="1" noChangeArrowheads="1"/>
          </p:cNvPicPr>
          <p:nvPr/>
        </p:nvPicPr>
        <p:blipFill>
          <a:blip r:embed="rId2" cstate="print"/>
          <a:srcRect t="5439" b="7541"/>
          <a:stretch>
            <a:fillRect/>
          </a:stretch>
        </p:blipFill>
        <p:spPr bwMode="auto">
          <a:xfrm>
            <a:off x="2699792" y="4293096"/>
            <a:ext cx="3658394" cy="2120670"/>
          </a:xfrm>
          <a:prstGeom prst="rect">
            <a:avLst/>
          </a:prstGeom>
          <a:noFill/>
        </p:spPr>
      </p:pic>
      <p:sp>
        <p:nvSpPr>
          <p:cNvPr id="5"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Particle System</a:t>
            </a:r>
            <a:endParaRPr lang="en-US" sz="3200" dirty="0">
              <a:solidFill>
                <a:srgbClr val="FFC000"/>
              </a:solidFill>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pPr algn="ctr">
              <a:lnSpc>
                <a:spcPct val="150000"/>
              </a:lnSpc>
              <a:buNone/>
            </a:pPr>
            <a:r>
              <a:rPr lang="en-US" sz="2000" b="1" dirty="0">
                <a:latin typeface="Times New Roman" pitchFamily="18" charset="0"/>
                <a:cs typeface="Times New Roman" pitchFamily="18" charset="0"/>
              </a:rPr>
              <a:t>UNIT III ADVANCE MODELLING AND IMAGE PROCESSING</a:t>
            </a:r>
          </a:p>
          <a:p>
            <a:pPr algn="just">
              <a:lnSpc>
                <a:spcPct val="150000"/>
              </a:lnSpc>
              <a:buNone/>
            </a:pPr>
            <a:r>
              <a:rPr lang="en-US" sz="2000" dirty="0">
                <a:latin typeface="Times New Roman" pitchFamily="18" charset="0"/>
                <a:cs typeface="Times New Roman" pitchFamily="18" charset="0"/>
              </a:rPr>
              <a:t>	Procedural Models, Fractal Models, Grammar based models, particle systems. Image –Introduction, Elements of visual perception, Steps in Image Processing Systems – Image Acquisition – Sampling and Quantization – Pixel Relationships</a:t>
            </a:r>
          </a:p>
          <a:p>
            <a:pPr algn="just">
              <a:lnSpc>
                <a:spcPct val="150000"/>
              </a:lnSpc>
              <a:buNone/>
            </a:pPr>
            <a:endParaRPr lang="en-US" sz="2000" dirty="0">
              <a:latin typeface="Times New Roman" pitchFamily="18" charset="0"/>
              <a:cs typeface="Times New Roman" pitchFamily="18" charset="0"/>
            </a:endParaRPr>
          </a:p>
          <a:p>
            <a:pPr>
              <a:lnSpc>
                <a:spcPct val="150000"/>
              </a:lnSpc>
              <a:buNone/>
            </a:pPr>
            <a:r>
              <a:rPr lang="en-IN" sz="2000" b="1" dirty="0">
                <a:latin typeface="Times New Roman" pitchFamily="18" charset="0"/>
                <a:cs typeface="Times New Roman" pitchFamily="18" charset="0"/>
              </a:rPr>
              <a:t>REFERENCES</a:t>
            </a:r>
            <a:endParaRPr lang="en-US" sz="2000" b="1" dirty="0">
              <a:latin typeface="Times New Roman" pitchFamily="18" charset="0"/>
              <a:cs typeface="Times New Roman" pitchFamily="18" charset="0"/>
            </a:endParaRPr>
          </a:p>
          <a:p>
            <a:pPr marL="457200" indent="-457200">
              <a:lnSpc>
                <a:spcPct val="150000"/>
              </a:lnSpc>
              <a:buFont typeface="+mj-lt"/>
              <a:buAutoNum type="arabicPeriod"/>
            </a:pPr>
            <a:r>
              <a:rPr lang="en-US" sz="2000" dirty="0">
                <a:latin typeface="Times New Roman" pitchFamily="18" charset="0"/>
                <a:cs typeface="Times New Roman" pitchFamily="18" charset="0"/>
              </a:rPr>
              <a:t>Hearn &amp; Baker, “Computer Graphics C version”, 2nd ed. Pearson Education, 2012.</a:t>
            </a:r>
          </a:p>
          <a:p>
            <a:pPr marL="457200" indent="-457200">
              <a:lnSpc>
                <a:spcPct val="150000"/>
              </a:lnSpc>
              <a:buFont typeface="+mj-lt"/>
              <a:buAutoNum type="arabicPeriod"/>
            </a:pPr>
            <a:r>
              <a:rPr lang="en-US" sz="2000" dirty="0">
                <a:latin typeface="Times New Roman" pitchFamily="18" charset="0"/>
                <a:cs typeface="Times New Roman" pitchFamily="18" charset="0"/>
              </a:rPr>
              <a:t>www.slideshare.net/.../computer-graphics-image-processing-lecture-n.</a:t>
            </a:r>
            <a:endParaRPr lang="en-IN" sz="2000" dirty="0">
              <a:latin typeface="Times New Roman" pitchFamily="18" charset="0"/>
              <a:cs typeface="Times New Roman" pitchFamily="18" charset="0"/>
            </a:endParaRPr>
          </a:p>
          <a:p>
            <a:pPr algn="just">
              <a:lnSpc>
                <a:spcPct val="150000"/>
              </a:lnSpc>
              <a:buNone/>
            </a:pP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36512" y="44624"/>
            <a:ext cx="8229600" cy="1143000"/>
          </a:xfrm>
        </p:spPr>
        <p:txBody>
          <a:bodyPr>
            <a:normAutofit/>
          </a:bodyPr>
          <a:lstStyle/>
          <a:p>
            <a:r>
              <a:rPr lang="en-US" sz="2200" b="1" dirty="0">
                <a:solidFill>
                  <a:srgbClr val="FFC000"/>
                </a:solidFill>
                <a:latin typeface="Times New Roman" pitchFamily="18" charset="0"/>
                <a:cs typeface="Times New Roman" pitchFamily="18" charset="0"/>
              </a:rPr>
              <a:t>COMPUTER GRAPHICS AND IMAGE PROCESSING</a:t>
            </a:r>
            <a:endParaRPr lang="en-US" sz="2200" dirty="0">
              <a:solidFill>
                <a:srgbClr val="FFC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Particle System</a:t>
            </a:r>
            <a:endParaRPr lang="en-US" sz="3200" dirty="0">
              <a:solidFill>
                <a:srgbClr val="FFC000"/>
              </a:solidFill>
              <a:latin typeface="Times New Roman" pitchFamily="18" charset="0"/>
              <a:cs typeface="Times New Roman" pitchFamily="18" charset="0"/>
            </a:endParaRPr>
          </a:p>
        </p:txBody>
      </p:sp>
      <p:sp>
        <p:nvSpPr>
          <p:cNvPr id="5" name="Rectangle 4"/>
          <p:cNvSpPr/>
          <p:nvPr/>
        </p:nvSpPr>
        <p:spPr>
          <a:xfrm>
            <a:off x="467544" y="1196753"/>
            <a:ext cx="8064896" cy="5632311"/>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Stochastically defined attributes</a:t>
            </a:r>
            <a:r>
              <a:rPr lang="en-US" sz="2000" dirty="0">
                <a:latin typeface="Times New Roman" pitchFamily="18" charset="0"/>
                <a:cs typeface="Times New Roman" pitchFamily="18" charset="0"/>
              </a:rPr>
              <a:t> - The other common characteristic of all particle systems is the introduction of some type of random element. This random element can be used to control the particle attributes such as position, velocity and color. Usually the random element is controlled by some type of predefined stochastic limits, such as bounds, variance, or type of distribution.</a:t>
            </a:r>
          </a:p>
          <a:p>
            <a:pPr algn="just">
              <a:lnSpc>
                <a:spcPct val="150000"/>
              </a:lnSpc>
            </a:pPr>
            <a:endParaRPr lang="en-IN" sz="2000" dirty="0">
              <a:latin typeface="Times New Roman" pitchFamily="18" charset="0"/>
              <a:cs typeface="Times New Roman" pitchFamily="18" charset="0"/>
            </a:endParaRPr>
          </a:p>
          <a:p>
            <a:pPr algn="just">
              <a:lnSpc>
                <a:spcPct val="150000"/>
              </a:lnSpc>
            </a:pPr>
            <a:r>
              <a:rPr lang="en-US" sz="2000" b="1" dirty="0">
                <a:latin typeface="Times New Roman" pitchFamily="18" charset="0"/>
                <a:cs typeface="Times New Roman" pitchFamily="18" charset="0"/>
              </a:rPr>
              <a:t>What does stochastically mean?</a:t>
            </a:r>
          </a:p>
          <a:p>
            <a:pPr algn="just">
              <a:lnSpc>
                <a:spcPct val="150000"/>
              </a:lnSpc>
            </a:pPr>
            <a:r>
              <a:rPr lang="en-US" sz="2000" b="1" dirty="0">
                <a:latin typeface="Times New Roman" pitchFamily="18" charset="0"/>
                <a:cs typeface="Times New Roman" pitchFamily="18" charset="0"/>
              </a:rPr>
              <a:t>Stochastic</a:t>
            </a:r>
            <a:r>
              <a:rPr lang="en-US" sz="2000" dirty="0">
                <a:latin typeface="Times New Roman" pitchFamily="18" charset="0"/>
                <a:cs typeface="Times New Roman" pitchFamily="18" charset="0"/>
              </a:rPr>
              <a:t> refers to a randomly determined process. The term </a:t>
            </a:r>
            <a:r>
              <a:rPr lang="en-US" sz="2000" b="1" dirty="0">
                <a:latin typeface="Times New Roman" pitchFamily="18" charset="0"/>
                <a:cs typeface="Times New Roman" pitchFamily="18" charset="0"/>
              </a:rPr>
              <a:t>stochastic</a:t>
            </a:r>
            <a:r>
              <a:rPr lang="en-US" sz="2000" dirty="0">
                <a:latin typeface="Times New Roman" pitchFamily="18" charset="0"/>
                <a:cs typeface="Times New Roman" pitchFamily="18" charset="0"/>
              </a:rPr>
              <a:t> is used in many different fields, particularly where </a:t>
            </a:r>
            <a:r>
              <a:rPr lang="en-US" sz="2000" b="1" dirty="0">
                <a:latin typeface="Times New Roman" pitchFamily="18" charset="0"/>
                <a:cs typeface="Times New Roman" pitchFamily="18" charset="0"/>
              </a:rPr>
              <a:t>stochastic</a:t>
            </a:r>
            <a:r>
              <a:rPr lang="en-US" sz="2000" dirty="0">
                <a:latin typeface="Times New Roman" pitchFamily="18" charset="0"/>
                <a:cs typeface="Times New Roman" pitchFamily="18" charset="0"/>
              </a:rPr>
              <a:t> or random processes are used to represent systems or phenomena that seem to change in a random way.</a:t>
            </a:r>
          </a:p>
          <a:p>
            <a:pPr algn="just">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16624"/>
          </a:xfrm>
        </p:spPr>
        <p:txBody>
          <a:bodyPr>
            <a:normAutofit fontScale="25000" lnSpcReduction="20000"/>
          </a:bodyPr>
          <a:lstStyle/>
          <a:p>
            <a:pPr algn="just">
              <a:lnSpc>
                <a:spcPct val="170000"/>
              </a:lnSpc>
            </a:pPr>
            <a:r>
              <a:rPr lang="en-US" sz="8000" dirty="0">
                <a:latin typeface="Times New Roman" pitchFamily="18" charset="0"/>
                <a:cs typeface="Times New Roman" pitchFamily="18" charset="0"/>
              </a:rPr>
              <a:t>Particle systems are ubiquitous in computer graphics. They’re used for modeling snow, explosions, sparks, rain, grass, and all sorts of other things that are too hard to model and animate by hand. </a:t>
            </a:r>
          </a:p>
          <a:p>
            <a:pPr algn="just">
              <a:lnSpc>
                <a:spcPct val="170000"/>
              </a:lnSpc>
            </a:pPr>
            <a:r>
              <a:rPr lang="en-US" sz="8000" dirty="0">
                <a:latin typeface="Times New Roman" pitchFamily="18" charset="0"/>
                <a:cs typeface="Times New Roman" pitchFamily="18" charset="0"/>
              </a:rPr>
              <a:t>A particle system is simply a collection of particles, which are tiny dots that can be made to look like anything, from smoke plumes to soccer balls.</a:t>
            </a:r>
          </a:p>
          <a:p>
            <a:pPr algn="just">
              <a:lnSpc>
                <a:spcPct val="170000"/>
              </a:lnSpc>
            </a:pPr>
            <a:r>
              <a:rPr lang="en-US" sz="8000" dirty="0">
                <a:latin typeface="Times New Roman" pitchFamily="18" charset="0"/>
                <a:cs typeface="Times New Roman" pitchFamily="18" charset="0"/>
              </a:rPr>
              <a:t> Particles are a very important tool in any CG artist’s arsenal, particularly so for animators and effects artists. They can add realism to a scene or enhance it with other-worldly effects.</a:t>
            </a:r>
          </a:p>
          <a:p>
            <a:pPr algn="just">
              <a:lnSpc>
                <a:spcPct val="170000"/>
              </a:lnSpc>
            </a:pPr>
            <a:r>
              <a:rPr lang="en-US" sz="8000" dirty="0">
                <a:latin typeface="Times New Roman" pitchFamily="18" charset="0"/>
                <a:cs typeface="Times New Roman" pitchFamily="18" charset="0"/>
              </a:rPr>
              <a:t> If you’ve seen a big-budget movie in the past 10 years, odds are at least one explosion or dust storm in it was modeled in a 3D package and included after the scene was shot.</a:t>
            </a:r>
          </a:p>
          <a:p>
            <a:pPr algn="just">
              <a:lnSpc>
                <a:spcPct val="170000"/>
              </a:lnSpc>
            </a:pPr>
            <a:r>
              <a:rPr lang="en-US" sz="8000" dirty="0">
                <a:latin typeface="Times New Roman" pitchFamily="18" charset="0"/>
                <a:cs typeface="Times New Roman" pitchFamily="18" charset="0"/>
              </a:rPr>
              <a:t> Particles make these effects possible and easy. </a:t>
            </a:r>
            <a:r>
              <a:rPr lang="en-US" sz="8000" b="1" dirty="0">
                <a:latin typeface="Times New Roman" pitchFamily="18" charset="0"/>
                <a:cs typeface="Times New Roman" pitchFamily="18" charset="0"/>
              </a:rPr>
              <a:t>Renderer Types</a:t>
            </a:r>
          </a:p>
          <a:p>
            <a:pPr>
              <a:buNone/>
            </a:pPr>
            <a:endParaRPr lang="en-US" dirty="0"/>
          </a:p>
        </p:txBody>
      </p:sp>
      <p:sp>
        <p:nvSpPr>
          <p:cNvPr id="4"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Particle System</a:t>
            </a:r>
            <a:endParaRPr lang="en-US" sz="3200" dirty="0">
              <a:solidFill>
                <a:srgbClr val="FFC000"/>
              </a:solidFill>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Renderer Types</a:t>
            </a:r>
            <a:br>
              <a:rPr lang="en-US" b="1" dirty="0"/>
            </a:br>
            <a:endParaRPr lang="en-US" dirty="0"/>
          </a:p>
        </p:txBody>
      </p:sp>
      <p:sp>
        <p:nvSpPr>
          <p:cNvPr id="3" name="Content Placeholder 2"/>
          <p:cNvSpPr>
            <a:spLocks noGrp="1"/>
          </p:cNvSpPr>
          <p:nvPr>
            <p:ph idx="1"/>
          </p:nvPr>
        </p:nvSpPr>
        <p:spPr>
          <a:xfrm>
            <a:off x="457200" y="1235893"/>
            <a:ext cx="8229600" cy="5001419"/>
          </a:xfrm>
        </p:spPr>
        <p:txBody>
          <a:bodyPr>
            <a:noAutofit/>
          </a:bodyPr>
          <a:lstStyle/>
          <a:p>
            <a:pPr algn="just">
              <a:lnSpc>
                <a:spcPct val="170000"/>
              </a:lnSpc>
            </a:pPr>
            <a:r>
              <a:rPr lang="en-US" sz="2000" dirty="0">
                <a:latin typeface="Times New Roman" pitchFamily="18" charset="0"/>
                <a:cs typeface="Times New Roman" pitchFamily="18" charset="0"/>
              </a:rPr>
              <a:t>Particle system renderers are divided into 2D renderers and 3D renderers. The advantage of 2D rendering over 3D rendering is that it’s much faster and certain concerns that would be prevalent in a 3D scene simply don’t exist in 2D rendering, such as 2-sided materials, mesh complexity, etc.</a:t>
            </a:r>
          </a:p>
          <a:p>
            <a:pPr algn="just">
              <a:lnSpc>
                <a:spcPct val="170000"/>
              </a:lnSpc>
            </a:pPr>
            <a:r>
              <a:rPr lang="en-US" sz="2000" dirty="0">
                <a:latin typeface="Times New Roman" pitchFamily="18" charset="0"/>
                <a:cs typeface="Times New Roman" pitchFamily="18" charset="0"/>
              </a:rPr>
              <a:t> 2D renderers are primarily implemented as engines, since their speed is more than enough for real-time applications like scientific visualization or gaming, but there are a handful of 2D particle rendering packages, with particle Illusion being the most prominent example.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68760"/>
            <a:ext cx="8568952" cy="4525963"/>
          </a:xfrm>
        </p:spPr>
        <p:txBody>
          <a:bodyPr>
            <a:normAutofit lnSpcReduction="10000"/>
          </a:bodyPr>
          <a:lstStyle/>
          <a:p>
            <a:pPr algn="just">
              <a:lnSpc>
                <a:spcPct val="150000"/>
              </a:lnSpc>
            </a:pPr>
            <a:r>
              <a:rPr lang="en-US" sz="2000" dirty="0">
                <a:latin typeface="Times New Roman" pitchFamily="18" charset="0"/>
                <a:cs typeface="Times New Roman" pitchFamily="18" charset="0"/>
              </a:rPr>
              <a:t>3D particle renderers are more common and you can usually find an implementation of a particle system in a package with a 3D renderer, such as Maya, 3ds max, Light wave, or Softimage. </a:t>
            </a:r>
          </a:p>
          <a:p>
            <a:pPr algn="just">
              <a:lnSpc>
                <a:spcPct val="150000"/>
              </a:lnSpc>
            </a:pPr>
            <a:r>
              <a:rPr lang="en-US" sz="2000" dirty="0">
                <a:latin typeface="Times New Roman" pitchFamily="18" charset="0"/>
                <a:cs typeface="Times New Roman" pitchFamily="18" charset="0"/>
              </a:rPr>
              <a:t>In a 3D context, particles are used to imitate real-world phenomena that requires at least some realism (casting proper shadows or being refracted through a scene object).</a:t>
            </a:r>
          </a:p>
          <a:p>
            <a:pPr algn="just">
              <a:lnSpc>
                <a:spcPct val="150000"/>
              </a:lnSpc>
            </a:pPr>
            <a:r>
              <a:rPr lang="en-US" sz="2000" dirty="0">
                <a:latin typeface="Times New Roman" pitchFamily="18" charset="0"/>
                <a:cs typeface="Times New Roman" pitchFamily="18" charset="0"/>
              </a:rPr>
              <a:t>This sort of thing would be rather challenging with a 2D package, even provided a capable compositing application. Thus, sometimes an artist has to make the tradeoff between the speed of use and the ease of 2D renderers and the realism and versatility of 3D renderers.</a:t>
            </a:r>
          </a:p>
          <a:p>
            <a:pPr>
              <a:buNone/>
            </a:pPr>
            <a:endParaRPr lang="en-US"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Renderer Types</a:t>
            </a:r>
            <a:br>
              <a:rPr lang="en-US" b="1" dirty="0"/>
            </a:b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www.pxleyes.com/blog/wp-content/uploads/2010/04/flint.png"/>
          <p:cNvPicPr>
            <a:picLocks noChangeAspect="1" noChangeArrowheads="1"/>
          </p:cNvPicPr>
          <p:nvPr/>
        </p:nvPicPr>
        <p:blipFill>
          <a:blip r:embed="rId2" cstate="print"/>
          <a:srcRect/>
          <a:stretch>
            <a:fillRect/>
          </a:stretch>
        </p:blipFill>
        <p:spPr bwMode="auto">
          <a:xfrm>
            <a:off x="971600" y="1124744"/>
            <a:ext cx="6840760" cy="5273347"/>
          </a:xfrm>
          <a:prstGeom prst="rect">
            <a:avLst/>
          </a:prstGeom>
          <a:noFill/>
        </p:spPr>
      </p:pic>
      <p:sp>
        <p:nvSpPr>
          <p:cNvPr id="5"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Renderer Types-Example</a:t>
            </a:r>
            <a:br>
              <a:rPr lang="en-US" b="1" dirty="0"/>
            </a:b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Emitters</a:t>
            </a:r>
            <a:br>
              <a:rPr lang="en-US" b="1" dirty="0"/>
            </a:br>
            <a:endParaRPr lang="en-US" dirty="0"/>
          </a:p>
        </p:txBody>
      </p:sp>
      <p:sp>
        <p:nvSpPr>
          <p:cNvPr id="3" name="Content Placeholder 2"/>
          <p:cNvSpPr>
            <a:spLocks noGrp="1"/>
          </p:cNvSpPr>
          <p:nvPr>
            <p:ph idx="1"/>
          </p:nvPr>
        </p:nvSpPr>
        <p:spPr>
          <a:xfrm>
            <a:off x="457200" y="1196752"/>
            <a:ext cx="8229600" cy="4929411"/>
          </a:xfrm>
        </p:spPr>
        <p:txBody>
          <a:bodyPr>
            <a:normAutofit/>
          </a:bodyPr>
          <a:lstStyle/>
          <a:p>
            <a:pPr algn="just">
              <a:lnSpc>
                <a:spcPct val="150000"/>
              </a:lnSpc>
            </a:pPr>
            <a:r>
              <a:rPr lang="en-US" sz="2000" dirty="0">
                <a:latin typeface="Times New Roman" pitchFamily="18" charset="0"/>
                <a:cs typeface="Times New Roman" pitchFamily="18" charset="0"/>
              </a:rPr>
              <a:t>Emitters give birth to particles. You’ll find the terms “birth,” “death,” and “life” to be prominent in particle jargon, since they aptly describe the logical structure of a particle animations. </a:t>
            </a:r>
          </a:p>
          <a:p>
            <a:pPr algn="just">
              <a:lnSpc>
                <a:spcPct val="150000"/>
              </a:lnSpc>
            </a:pPr>
            <a:r>
              <a:rPr lang="en-US" sz="2000" dirty="0">
                <a:latin typeface="Times New Roman" pitchFamily="18" charset="0"/>
                <a:cs typeface="Times New Roman" pitchFamily="18" charset="0"/>
              </a:rPr>
              <a:t>Particles are born from an emitter, they are modified in some way (usually animated), they age and then die. An emitter very often specifies some important initial parameters to particles, such as their motion and their lifespan. </a:t>
            </a:r>
          </a:p>
          <a:p>
            <a:pPr algn="just">
              <a:lnSpc>
                <a:spcPct val="150000"/>
              </a:lnSpc>
            </a:pPr>
            <a:r>
              <a:rPr lang="en-US" sz="2000" dirty="0">
                <a:latin typeface="Times New Roman" pitchFamily="18" charset="0"/>
                <a:cs typeface="Times New Roman" pitchFamily="18" charset="0"/>
              </a:rPr>
              <a:t>The various needs of a CG artist require different types of emitters for different tasks. Generally, the two types of emitters are point emitters and area emitters.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595933"/>
            <a:ext cx="8229600" cy="5073427"/>
          </a:xfrm>
        </p:spPr>
        <p:txBody>
          <a:bodyPr>
            <a:normAutofit/>
          </a:bodyPr>
          <a:lstStyle/>
          <a:p>
            <a:pPr algn="just">
              <a:lnSpc>
                <a:spcPct val="170000"/>
              </a:lnSpc>
            </a:pPr>
            <a:r>
              <a:rPr lang="en-US" sz="2000" dirty="0">
                <a:latin typeface="Times New Roman" pitchFamily="18" charset="0"/>
                <a:cs typeface="Times New Roman" pitchFamily="18" charset="0"/>
              </a:rPr>
              <a:t> Point emitters emit particles from a single point and area emitters emit particles over a specified area. </a:t>
            </a:r>
          </a:p>
          <a:p>
            <a:pPr algn="just">
              <a:lnSpc>
                <a:spcPct val="170000"/>
              </a:lnSpc>
            </a:pPr>
            <a:r>
              <a:rPr lang="en-US" sz="2000" dirty="0">
                <a:latin typeface="Times New Roman" pitchFamily="18" charset="0"/>
                <a:cs typeface="Times New Roman" pitchFamily="18" charset="0"/>
              </a:rPr>
              <a:t>For effects like gun shots or dust trails, point emitters work best, since these types of effects represent a local reaction of an object, such as the firing of a gun or the wheel of a car against a dusty plain. However, point emitters would be quite inadequate for effects like snow storms or waterfalls. This is where area emitters come in. </a:t>
            </a:r>
          </a:p>
          <a:p>
            <a:pPr algn="just">
              <a:lnSpc>
                <a:spcPct val="170000"/>
              </a:lnSpc>
            </a:pPr>
            <a:endParaRPr lang="en-US" sz="2000" dirty="0"/>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Emitters</a:t>
            </a:r>
            <a:br>
              <a:rPr lang="en-US" b="1" dirty="0"/>
            </a:b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www.pxleyes.com/blog/wp-content/uploads/2010/04/krakatoa_geovolume_superspray_viewport.png"/>
          <p:cNvPicPr>
            <a:picLocks noChangeAspect="1" noChangeArrowheads="1"/>
          </p:cNvPicPr>
          <p:nvPr/>
        </p:nvPicPr>
        <p:blipFill>
          <a:blip r:embed="rId2" cstate="print"/>
          <a:srcRect/>
          <a:stretch>
            <a:fillRect/>
          </a:stretch>
        </p:blipFill>
        <p:spPr bwMode="auto">
          <a:xfrm>
            <a:off x="884688" y="1196752"/>
            <a:ext cx="6936471" cy="5328592"/>
          </a:xfrm>
          <a:prstGeom prst="rect">
            <a:avLst/>
          </a:prstGeom>
          <a:noFill/>
        </p:spPr>
      </p:pic>
      <p:sp>
        <p:nvSpPr>
          <p:cNvPr id="5" name="Title 1"/>
          <p:cNvSpPr>
            <a:spLocks noGrp="1"/>
          </p:cNvSpPr>
          <p:nvPr>
            <p:ph type="title"/>
          </p:nvPr>
        </p:nvSpPr>
        <p:spPr>
          <a:xfrm>
            <a:off x="457200" y="332656"/>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Emitters-Example</a:t>
            </a:r>
            <a:br>
              <a:rPr lang="en-US" b="1" dirty="0"/>
            </a:b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algn="just">
              <a:lnSpc>
                <a:spcPct val="170000"/>
              </a:lnSpc>
            </a:pPr>
            <a:r>
              <a:rPr lang="en-US" dirty="0">
                <a:latin typeface="Times New Roman" pitchFamily="18" charset="0"/>
                <a:cs typeface="Times New Roman" pitchFamily="18" charset="0"/>
              </a:rPr>
              <a:t>An area emitter emits a particle in every partition that it covers, which is perfect for large areas required for snow storms. What would ordinarily take several point emitters and a lot of modification can easily be done with one area emitter.</a:t>
            </a:r>
          </a:p>
          <a:p>
            <a:pPr algn="just">
              <a:lnSpc>
                <a:spcPct val="170000"/>
              </a:lnSpc>
            </a:pPr>
            <a:endParaRPr lang="en-US" dirty="0">
              <a:latin typeface="Times New Roman" pitchFamily="18" charset="0"/>
              <a:cs typeface="Times New Roman" pitchFamily="18" charset="0"/>
            </a:endParaRPr>
          </a:p>
          <a:p>
            <a:pPr algn="just">
              <a:lnSpc>
                <a:spcPct val="170000"/>
              </a:lnSpc>
            </a:pPr>
            <a:r>
              <a:rPr lang="en-US" dirty="0">
                <a:latin typeface="Times New Roman" pitchFamily="18" charset="0"/>
                <a:cs typeface="Times New Roman" pitchFamily="18" charset="0"/>
              </a:rPr>
              <a:t>There are other types of emitters, like 3ds max’s Particle Array, which emits particles from any surface, coming in handy when objects need to be exploded or when dust or other particles need to be lifted off of a surface.</a:t>
            </a:r>
          </a:p>
          <a:p>
            <a:pPr algn="just">
              <a:lnSpc>
                <a:spcPct val="170000"/>
              </a:lnSpc>
            </a:pPr>
            <a:endParaRPr lang="en-US" dirty="0">
              <a:latin typeface="Times New Roman" pitchFamily="18" charset="0"/>
              <a:cs typeface="Times New Roman" pitchFamily="18" charset="0"/>
            </a:endParaRPr>
          </a:p>
          <a:p>
            <a:endParaRPr lang="en-US" dirty="0"/>
          </a:p>
          <a:p>
            <a:pPr>
              <a:buNone/>
            </a:pPr>
            <a:endParaRPr lang="en-US" dirty="0"/>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Emitters</a:t>
            </a:r>
            <a:br>
              <a:rPr lang="en-US" b="1" dirty="0"/>
            </a:b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Billboard Particles</a:t>
            </a:r>
            <a:br>
              <a:rPr lang="en-US" b="1" dirty="0"/>
            </a:br>
            <a:endParaRPr lang="en-US" dirty="0"/>
          </a:p>
        </p:txBody>
      </p:sp>
      <p:pic>
        <p:nvPicPr>
          <p:cNvPr id="49154" name="Picture 2" descr="http://www.pxleyes.com/blog/wp-content/uploads/2010/04/billboard.jpg"/>
          <p:cNvPicPr>
            <a:picLocks noChangeAspect="1" noChangeArrowheads="1"/>
          </p:cNvPicPr>
          <p:nvPr/>
        </p:nvPicPr>
        <p:blipFill>
          <a:blip r:embed="rId2" cstate="print"/>
          <a:srcRect/>
          <a:stretch>
            <a:fillRect/>
          </a:stretch>
        </p:blipFill>
        <p:spPr bwMode="auto">
          <a:xfrm>
            <a:off x="899592" y="1052736"/>
            <a:ext cx="7020780" cy="54006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Computer Animation</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algn="just">
              <a:lnSpc>
                <a:spcPct val="170000"/>
              </a:lnSpc>
            </a:pPr>
            <a:r>
              <a:rPr lang="en-US" b="1" dirty="0">
                <a:latin typeface="Times New Roman" pitchFamily="18" charset="0"/>
                <a:cs typeface="Times New Roman" pitchFamily="18" charset="0"/>
              </a:rPr>
              <a:t>Computer animation</a:t>
            </a:r>
            <a:r>
              <a:rPr lang="en-US" dirty="0">
                <a:latin typeface="Times New Roman" pitchFamily="18" charset="0"/>
                <a:cs typeface="Times New Roman" pitchFamily="18" charset="0"/>
              </a:rPr>
              <a:t> is a visual digital display technology that processes the moving images on screen. </a:t>
            </a:r>
          </a:p>
          <a:p>
            <a:pPr algn="just">
              <a:lnSpc>
                <a:spcPct val="170000"/>
              </a:lnSpc>
            </a:pPr>
            <a:r>
              <a:rPr lang="en-US" dirty="0">
                <a:latin typeface="Times New Roman" pitchFamily="18" charset="0"/>
                <a:cs typeface="Times New Roman" pitchFamily="18" charset="0"/>
              </a:rPr>
              <a:t>In simple words, it can be put or defined as the art or power of giving </a:t>
            </a:r>
            <a:r>
              <a:rPr lang="en-US" b="1" dirty="0">
                <a:latin typeface="Times New Roman" pitchFamily="18" charset="0"/>
                <a:cs typeface="Times New Roman" pitchFamily="18" charset="0"/>
              </a:rPr>
              <a:t>life, energy and emotions etc.</a:t>
            </a:r>
            <a:r>
              <a:rPr lang="en-US" dirty="0">
                <a:latin typeface="Times New Roman" pitchFamily="18" charset="0"/>
                <a:cs typeface="Times New Roman" pitchFamily="18" charset="0"/>
              </a:rPr>
              <a:t> to any non-living or inanimate object via computers. </a:t>
            </a:r>
          </a:p>
          <a:p>
            <a:pPr algn="just">
              <a:lnSpc>
                <a:spcPct val="170000"/>
              </a:lnSpc>
            </a:pPr>
            <a:r>
              <a:rPr lang="en-US" dirty="0">
                <a:latin typeface="Times New Roman" pitchFamily="18" charset="0"/>
                <a:cs typeface="Times New Roman" pitchFamily="18" charset="0"/>
              </a:rPr>
              <a:t>It can be presented in form of any video or movie. Computer animation has the ability to make any dead image alive.</a:t>
            </a:r>
          </a:p>
          <a:p>
            <a:pPr algn="just">
              <a:lnSpc>
                <a:spcPct val="170000"/>
              </a:lnSpc>
            </a:pPr>
            <a:r>
              <a:rPr lang="en-US" dirty="0">
                <a:latin typeface="Times New Roman" pitchFamily="18" charset="0"/>
                <a:cs typeface="Times New Roman" pitchFamily="18" charset="0"/>
              </a:rPr>
              <a:t>The key/main concept behind computer animation is to play the defined images at a faster rate to fool the viewer so that the viewer should interpret those images as a continuous motion of images.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just">
              <a:lnSpc>
                <a:spcPct val="150000"/>
              </a:lnSpc>
            </a:pPr>
            <a:r>
              <a:rPr lang="en-US" sz="2000" dirty="0">
                <a:latin typeface="Times New Roman" pitchFamily="18" charset="0"/>
                <a:cs typeface="Times New Roman" pitchFamily="18" charset="0"/>
              </a:rPr>
              <a:t>Billboard particles always face the camera. That means that no matter what angle you look at the particle system, the particle’s surface is always oriented towards the viewer. </a:t>
            </a:r>
          </a:p>
          <a:p>
            <a:pPr algn="just">
              <a:lnSpc>
                <a:spcPct val="150000"/>
              </a:lnSpc>
            </a:pPr>
            <a:r>
              <a:rPr lang="en-US" sz="2000" dirty="0">
                <a:latin typeface="Times New Roman" pitchFamily="18" charset="0"/>
                <a:cs typeface="Times New Roman" pitchFamily="18" charset="0"/>
              </a:rPr>
              <a:t>Other parameters, such as rotation, scale, and position, may affect what the surface appears like, but the orientation towards the camera always stays the same with billboard particles.</a:t>
            </a:r>
          </a:p>
          <a:p>
            <a:pPr algn="just">
              <a:lnSpc>
                <a:spcPct val="150000"/>
              </a:lnSpc>
            </a:pPr>
            <a:r>
              <a:rPr lang="en-US" sz="2000" dirty="0">
                <a:latin typeface="Times New Roman" pitchFamily="18" charset="0"/>
                <a:cs typeface="Times New Roman" pitchFamily="18" charset="0"/>
              </a:rPr>
              <a:t> They’re one of the most common particle types where rendering speed is a concern because all they are is a rectangular polygon capable of a transparent texture. </a:t>
            </a:r>
          </a:p>
          <a:p>
            <a:pPr algn="just">
              <a:lnSpc>
                <a:spcPct val="150000"/>
              </a:lnSpc>
            </a:pPr>
            <a:r>
              <a:rPr lang="en-US" sz="2000" dirty="0">
                <a:latin typeface="Times New Roman" pitchFamily="18" charset="0"/>
                <a:cs typeface="Times New Roman" pitchFamily="18" charset="0"/>
              </a:rPr>
              <a:t>A very large amount of billboard particles can be rendered on-screen in real time with any modern GPU.</a:t>
            </a:r>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Billboard Particles</a:t>
            </a:r>
            <a:br>
              <a:rPr lang="en-US" b="1" dirty="0"/>
            </a:b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Billboard Particles</a:t>
            </a:r>
            <a:br>
              <a:rPr lang="en-US" b="1" dirty="0"/>
            </a:br>
            <a:endParaRPr lang="en-US" dirty="0"/>
          </a:p>
        </p:txBody>
      </p:sp>
      <p:pic>
        <p:nvPicPr>
          <p:cNvPr id="50178" name="Picture 2" descr="http://www.pxleyes.com/blog/wp-content/uploads/2010/04/billboard-example21.jpg"/>
          <p:cNvPicPr>
            <a:picLocks noChangeAspect="1" noChangeArrowheads="1"/>
          </p:cNvPicPr>
          <p:nvPr/>
        </p:nvPicPr>
        <p:blipFill>
          <a:blip r:embed="rId2" cstate="print"/>
          <a:srcRect/>
          <a:stretch>
            <a:fillRect/>
          </a:stretch>
        </p:blipFill>
        <p:spPr bwMode="auto">
          <a:xfrm>
            <a:off x="899592" y="1052736"/>
            <a:ext cx="7344816" cy="5428295"/>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itchFamily="18" charset="0"/>
                <a:cs typeface="Times New Roman" pitchFamily="18" charset="0"/>
              </a:rPr>
              <a:t>Billboard particles work best in situations where the “other side” of a particle is unimportant. </a:t>
            </a:r>
          </a:p>
          <a:p>
            <a:pPr algn="just">
              <a:lnSpc>
                <a:spcPct val="150000"/>
              </a:lnSpc>
            </a:pPr>
            <a:r>
              <a:rPr lang="en-US" sz="2000" dirty="0">
                <a:latin typeface="Times New Roman" pitchFamily="18" charset="0"/>
                <a:cs typeface="Times New Roman" pitchFamily="18" charset="0"/>
              </a:rPr>
              <a:t>That is, if a user sees the effect head-on or very far away, where the camera won’t go, it’s much easier to use billboard particles and approximate depth as necessary. </a:t>
            </a:r>
          </a:p>
          <a:p>
            <a:pPr algn="just">
              <a:lnSpc>
                <a:spcPct val="150000"/>
              </a:lnSpc>
            </a:pPr>
            <a:r>
              <a:rPr lang="en-US" sz="2000" dirty="0">
                <a:latin typeface="Times New Roman" pitchFamily="18" charset="0"/>
                <a:cs typeface="Times New Roman" pitchFamily="18" charset="0"/>
              </a:rPr>
              <a:t>Smokestacks, far-away fires, snow, rain, and some varieties of sparks are best done using billboard particles.</a:t>
            </a:r>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Billboard Particles</a:t>
            </a:r>
            <a:br>
              <a:rPr lang="en-US" b="1" dirty="0"/>
            </a:b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200" b="1" dirty="0">
                <a:solidFill>
                  <a:srgbClr val="FFC000"/>
                </a:solidFill>
                <a:latin typeface="Times New Roman" pitchFamily="18" charset="0"/>
                <a:cs typeface="Times New Roman" pitchFamily="18" charset="0"/>
              </a:rPr>
              <a:t>Voxels</a:t>
            </a:r>
            <a:br>
              <a:rPr lang="en-US" b="1" dirty="0"/>
            </a:br>
            <a:endParaRPr lang="en-US" dirty="0"/>
          </a:p>
        </p:txBody>
      </p:sp>
      <p:pic>
        <p:nvPicPr>
          <p:cNvPr id="53250" name="Picture 2" descr="http://www.pxleyes.com/blog/wp-content/uploads/2010/04/fumefx.jpg"/>
          <p:cNvPicPr>
            <a:picLocks noChangeAspect="1" noChangeArrowheads="1"/>
          </p:cNvPicPr>
          <p:nvPr/>
        </p:nvPicPr>
        <p:blipFill>
          <a:blip r:embed="rId2" cstate="print"/>
          <a:srcRect/>
          <a:stretch>
            <a:fillRect/>
          </a:stretch>
        </p:blipFill>
        <p:spPr bwMode="auto">
          <a:xfrm>
            <a:off x="467544" y="1124744"/>
            <a:ext cx="7702799" cy="5184576"/>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3885"/>
            <a:ext cx="8229600" cy="5001419"/>
          </a:xfrm>
        </p:spPr>
        <p:txBody>
          <a:bodyPr>
            <a:noAutofit/>
          </a:bodyPr>
          <a:lstStyle/>
          <a:p>
            <a:pPr algn="just">
              <a:lnSpc>
                <a:spcPct val="170000"/>
              </a:lnSpc>
            </a:pPr>
            <a:r>
              <a:rPr lang="en-US" sz="2000" dirty="0">
                <a:latin typeface="Times New Roman" pitchFamily="18" charset="0"/>
                <a:cs typeface="Times New Roman" pitchFamily="18" charset="0"/>
              </a:rPr>
              <a:t>The term “</a:t>
            </a:r>
            <a:r>
              <a:rPr lang="en-US" sz="2000" dirty="0" err="1">
                <a:latin typeface="Times New Roman" pitchFamily="18" charset="0"/>
                <a:cs typeface="Times New Roman" pitchFamily="18" charset="0"/>
              </a:rPr>
              <a:t>voxel</a:t>
            </a:r>
            <a:r>
              <a:rPr lang="en-US" sz="2000" dirty="0">
                <a:latin typeface="Times New Roman" pitchFamily="18" charset="0"/>
                <a:cs typeface="Times New Roman" pitchFamily="18" charset="0"/>
              </a:rPr>
              <a:t>” is a portmanteau of “volumetric pixel.” Like pixels on the screen, where tiny dots are arranged along the vertical and horizontal dimensions, </a:t>
            </a:r>
            <a:r>
              <a:rPr lang="en-US" sz="2000" dirty="0" err="1">
                <a:latin typeface="Times New Roman" pitchFamily="18" charset="0"/>
                <a:cs typeface="Times New Roman" pitchFamily="18" charset="0"/>
              </a:rPr>
              <a:t>voxels</a:t>
            </a:r>
            <a:r>
              <a:rPr lang="en-US" sz="2000" dirty="0">
                <a:latin typeface="Times New Roman" pitchFamily="18" charset="0"/>
                <a:cs typeface="Times New Roman" pitchFamily="18" charset="0"/>
              </a:rPr>
              <a:t> are arranged along an additional third dimension. </a:t>
            </a:r>
          </a:p>
          <a:p>
            <a:pPr algn="just">
              <a:lnSpc>
                <a:spcPct val="170000"/>
              </a:lnSpc>
            </a:pPr>
            <a:r>
              <a:rPr lang="en-US" sz="2000" dirty="0">
                <a:latin typeface="Times New Roman" pitchFamily="18" charset="0"/>
                <a:cs typeface="Times New Roman" pitchFamily="18" charset="0"/>
              </a:rPr>
              <a:t>Think of </a:t>
            </a:r>
            <a:r>
              <a:rPr lang="en-US" sz="2000" dirty="0" err="1">
                <a:latin typeface="Times New Roman" pitchFamily="18" charset="0"/>
                <a:cs typeface="Times New Roman" pitchFamily="18" charset="0"/>
              </a:rPr>
              <a:t>voxels</a:t>
            </a:r>
            <a:r>
              <a:rPr lang="en-US" sz="2000" dirty="0">
                <a:latin typeface="Times New Roman" pitchFamily="18" charset="0"/>
                <a:cs typeface="Times New Roman" pitchFamily="18" charset="0"/>
              </a:rPr>
              <a:t> as blocks stacked together, where one </a:t>
            </a:r>
            <a:r>
              <a:rPr lang="en-US" sz="2000" dirty="0" err="1">
                <a:latin typeface="Times New Roman" pitchFamily="18" charset="0"/>
                <a:cs typeface="Times New Roman" pitchFamily="18" charset="0"/>
              </a:rPr>
              <a:t>voxel</a:t>
            </a:r>
            <a:r>
              <a:rPr lang="en-US" sz="2000" dirty="0">
                <a:latin typeface="Times New Roman" pitchFamily="18" charset="0"/>
                <a:cs typeface="Times New Roman" pitchFamily="18" charset="0"/>
              </a:rPr>
              <a:t> may entirely obscure the </a:t>
            </a:r>
            <a:r>
              <a:rPr lang="en-US" sz="2000" dirty="0" err="1">
                <a:latin typeface="Times New Roman" pitchFamily="18" charset="0"/>
                <a:cs typeface="Times New Roman" pitchFamily="18" charset="0"/>
              </a:rPr>
              <a:t>voxel</a:t>
            </a:r>
            <a:r>
              <a:rPr lang="en-US" sz="2000" dirty="0">
                <a:latin typeface="Times New Roman" pitchFamily="18" charset="0"/>
                <a:cs typeface="Times New Roman" pitchFamily="18" charset="0"/>
              </a:rPr>
              <a:t> behind it. </a:t>
            </a:r>
          </a:p>
          <a:p>
            <a:pPr algn="just">
              <a:lnSpc>
                <a:spcPct val="170000"/>
              </a:lnSpc>
            </a:pPr>
            <a:r>
              <a:rPr lang="en-US" sz="2000" dirty="0">
                <a:latin typeface="Times New Roman" pitchFamily="18" charset="0"/>
                <a:cs typeface="Times New Roman" pitchFamily="18" charset="0"/>
              </a:rPr>
              <a:t>This ability is essential in using </a:t>
            </a:r>
            <a:r>
              <a:rPr lang="en-US" sz="2000" dirty="0" err="1">
                <a:latin typeface="Times New Roman" pitchFamily="18" charset="0"/>
                <a:cs typeface="Times New Roman" pitchFamily="18" charset="0"/>
              </a:rPr>
              <a:t>voxels</a:t>
            </a:r>
            <a:r>
              <a:rPr lang="en-US" sz="2000" dirty="0">
                <a:latin typeface="Times New Roman" pitchFamily="18" charset="0"/>
                <a:cs typeface="Times New Roman" pitchFamily="18" charset="0"/>
              </a:rPr>
              <a:t> in particle systems, where transparency and occlusion between particles is important when modeling certain phenomena.</a:t>
            </a:r>
          </a:p>
          <a:p>
            <a:pPr algn="just">
              <a:lnSpc>
                <a:spcPct val="170000"/>
              </a:lnSpc>
            </a:pP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457200" y="341784"/>
            <a:ext cx="8229600" cy="1143000"/>
          </a:xfrm>
        </p:spPr>
        <p:txBody>
          <a:bodyPr>
            <a:normAutofit fontScale="90000"/>
          </a:bodyPr>
          <a:lstStyle/>
          <a:p>
            <a:r>
              <a:rPr lang="en-US" sz="3200" b="1" dirty="0">
                <a:solidFill>
                  <a:srgbClr val="FFC000"/>
                </a:solidFill>
                <a:latin typeface="Times New Roman" pitchFamily="18" charset="0"/>
                <a:cs typeface="Times New Roman" pitchFamily="18" charset="0"/>
              </a:rPr>
              <a:t>Voxels</a:t>
            </a:r>
            <a:br>
              <a:rPr lang="en-US" b="1" dirty="0"/>
            </a:b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99381"/>
            <a:ext cx="8229600" cy="4525963"/>
          </a:xfrm>
        </p:spPr>
        <p:txBody>
          <a:bodyPr>
            <a:normAutofit/>
          </a:bodyPr>
          <a:lstStyle/>
          <a:p>
            <a:pPr algn="just">
              <a:lnSpc>
                <a:spcPct val="170000"/>
              </a:lnSpc>
            </a:pPr>
            <a:r>
              <a:rPr lang="en-US" sz="2000" dirty="0">
                <a:latin typeface="Times New Roman" pitchFamily="18" charset="0"/>
                <a:cs typeface="Times New Roman" pitchFamily="18" charset="0"/>
              </a:rPr>
              <a:t>Any effect that requires a high degree of realism, such as clouds, fire, or explosions can be approached with the use of </a:t>
            </a:r>
            <a:r>
              <a:rPr lang="en-US" sz="2000" dirty="0" err="1">
                <a:latin typeface="Times New Roman" pitchFamily="18" charset="0"/>
                <a:cs typeface="Times New Roman" pitchFamily="18" charset="0"/>
              </a:rPr>
              <a:t>voxels</a:t>
            </a:r>
            <a:r>
              <a:rPr lang="en-US" sz="2000" dirty="0">
                <a:latin typeface="Times New Roman" pitchFamily="18" charset="0"/>
                <a:cs typeface="Times New Roman" pitchFamily="18" charset="0"/>
              </a:rPr>
              <a:t>.</a:t>
            </a:r>
          </a:p>
          <a:p>
            <a:pPr algn="just">
              <a:lnSpc>
                <a:spcPct val="170000"/>
              </a:lnSpc>
            </a:pPr>
            <a:r>
              <a:rPr lang="en-US" sz="2000" dirty="0">
                <a:latin typeface="Times New Roman" pitchFamily="18" charset="0"/>
                <a:cs typeface="Times New Roman" pitchFamily="18" charset="0"/>
              </a:rPr>
              <a:t> Packages like </a:t>
            </a:r>
            <a:r>
              <a:rPr lang="en-US" sz="2000" dirty="0" err="1">
                <a:latin typeface="Times New Roman" pitchFamily="18" charset="0"/>
                <a:cs typeface="Times New Roman" pitchFamily="18" charset="0"/>
              </a:rPr>
              <a:t>Lightwave</a:t>
            </a:r>
            <a:r>
              <a:rPr lang="en-US" sz="2000" dirty="0">
                <a:latin typeface="Times New Roman" pitchFamily="18" charset="0"/>
                <a:cs typeface="Times New Roman" pitchFamily="18" charset="0"/>
              </a:rPr>
              <a:t> have </a:t>
            </a:r>
            <a:r>
              <a:rPr lang="en-US" sz="2000" dirty="0" err="1">
                <a:latin typeface="Times New Roman" pitchFamily="18" charset="0"/>
                <a:cs typeface="Times New Roman" pitchFamily="18" charset="0"/>
              </a:rPr>
              <a:t>voxel</a:t>
            </a:r>
            <a:r>
              <a:rPr lang="en-US" sz="2000" dirty="0">
                <a:latin typeface="Times New Roman" pitchFamily="18" charset="0"/>
                <a:cs typeface="Times New Roman" pitchFamily="18" charset="0"/>
              </a:rPr>
              <a:t> rendering built in, but others like 3ds max can be augmented with plug-ins, such as </a:t>
            </a:r>
            <a:r>
              <a:rPr lang="en-US" sz="2000" dirty="0" err="1">
                <a:latin typeface="Times New Roman" pitchFamily="18" charset="0"/>
                <a:cs typeface="Times New Roman" pitchFamily="18" charset="0"/>
              </a:rPr>
              <a:t>FumeFX</a:t>
            </a:r>
            <a:r>
              <a:rPr lang="en-US" sz="2000" dirty="0">
                <a:latin typeface="Times New Roman" pitchFamily="18" charset="0"/>
                <a:cs typeface="Times New Roman" pitchFamily="18" charset="0"/>
              </a:rPr>
              <a:t>.</a:t>
            </a:r>
          </a:p>
          <a:p>
            <a:pPr algn="just">
              <a:lnSpc>
                <a:spcPct val="170000"/>
              </a:lnSpc>
            </a:pPr>
            <a:r>
              <a:rPr lang="en-US" sz="2000" dirty="0">
                <a:latin typeface="Times New Roman" pitchFamily="18" charset="0"/>
                <a:cs typeface="Times New Roman" pitchFamily="18" charset="0"/>
              </a:rPr>
              <a:t> Generally, volumetric particle effects are not included by default in most 3D packages.</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200" b="1" dirty="0">
                <a:solidFill>
                  <a:srgbClr val="FFC000"/>
                </a:solidFill>
                <a:latin typeface="Times New Roman" pitchFamily="18" charset="0"/>
                <a:cs typeface="Times New Roman" pitchFamily="18" charset="0"/>
              </a:rPr>
              <a:t>Voxels</a:t>
            </a:r>
            <a:br>
              <a:rPr lang="en-US" b="1" dirty="0"/>
            </a:b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Metaballs</a:t>
            </a:r>
            <a:br>
              <a:rPr lang="en-US" b="1" dirty="0"/>
            </a:br>
            <a:endParaRPr lang="en-US" dirty="0"/>
          </a:p>
        </p:txBody>
      </p:sp>
      <p:pic>
        <p:nvPicPr>
          <p:cNvPr id="55298" name="Picture 2" descr="http://www.pxleyes.com/blog/wp-content/uploads/2010/04/metaballs.jpg"/>
          <p:cNvPicPr>
            <a:picLocks noChangeAspect="1" noChangeArrowheads="1"/>
          </p:cNvPicPr>
          <p:nvPr/>
        </p:nvPicPr>
        <p:blipFill>
          <a:blip r:embed="rId2" cstate="print"/>
          <a:srcRect/>
          <a:stretch>
            <a:fillRect/>
          </a:stretch>
        </p:blipFill>
        <p:spPr bwMode="auto">
          <a:xfrm>
            <a:off x="395536" y="1268760"/>
            <a:ext cx="8190910" cy="5256584"/>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001419"/>
          </a:xfrm>
        </p:spPr>
        <p:txBody>
          <a:bodyPr>
            <a:noAutofit/>
          </a:bodyPr>
          <a:lstStyle/>
          <a:p>
            <a:pPr algn="just">
              <a:lnSpc>
                <a:spcPct val="160000"/>
              </a:lnSpc>
            </a:pPr>
            <a:r>
              <a:rPr lang="en-US" sz="2000" dirty="0">
                <a:latin typeface="Times New Roman" pitchFamily="18" charset="0"/>
                <a:cs typeface="Times New Roman" pitchFamily="18" charset="0"/>
              </a:rPr>
              <a:t>The theoretical concepts behind </a:t>
            </a:r>
            <a:r>
              <a:rPr lang="en-US" sz="2000" dirty="0" err="1">
                <a:latin typeface="Times New Roman" pitchFamily="18" charset="0"/>
                <a:cs typeface="Times New Roman" pitchFamily="18" charset="0"/>
              </a:rPr>
              <a:t>metaballs</a:t>
            </a:r>
            <a:r>
              <a:rPr lang="en-US" sz="2000" dirty="0">
                <a:latin typeface="Times New Roman" pitchFamily="18" charset="0"/>
                <a:cs typeface="Times New Roman" pitchFamily="18" charset="0"/>
              </a:rPr>
              <a:t> are beyond the scope of this overview, but they can be generally described as the best high-speed simulation available for liquids and similar substances, such as the “lava” inside lava lamps. </a:t>
            </a:r>
          </a:p>
          <a:p>
            <a:pPr algn="just">
              <a:lnSpc>
                <a:spcPct val="160000"/>
              </a:lnSpc>
            </a:pPr>
            <a:r>
              <a:rPr lang="en-US" sz="2000" dirty="0">
                <a:latin typeface="Times New Roman" pitchFamily="18" charset="0"/>
                <a:cs typeface="Times New Roman" pitchFamily="18" charset="0"/>
              </a:rPr>
              <a:t>The way they work is fairly straightforward. Each particle is a round sphere, until it comes in contact with another particle.</a:t>
            </a:r>
          </a:p>
          <a:p>
            <a:pPr algn="just">
              <a:lnSpc>
                <a:spcPct val="160000"/>
              </a:lnSpc>
            </a:pPr>
            <a:r>
              <a:rPr lang="en-US" sz="2000" dirty="0">
                <a:latin typeface="Times New Roman" pitchFamily="18" charset="0"/>
                <a:cs typeface="Times New Roman" pitchFamily="18" charset="0"/>
              </a:rPr>
              <a:t> At a certain distance apart from each other, two particles will start forming a bridge and eventually join in the shape of a larger particle. </a:t>
            </a:r>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Metaballs</a:t>
            </a:r>
            <a:br>
              <a:rPr lang="en-US" b="1" dirty="0"/>
            </a:br>
            <a:endParaRPr lang="en-US" dirty="0"/>
          </a:p>
        </p:txBody>
      </p:sp>
      <p:sp>
        <p:nvSpPr>
          <p:cNvPr id="58370" name="AutoShape 2" descr="data:image/jpeg;base64,/9j/4AAQSkZJRgABAQAAAQABAAD/2wCEAAkGBxAQEhUREhIVFhUVFxcXFRUWFRgZGBYXFRUWFhgVFRcYHSggGBolGxUVITEhKCorLi4uFx8zODMtNygtLzcBCgoKDg0OGxAQGi8mHyUrLSsvMC0vLS0tLi8tLS4tLS0tLS01LS0tLS0tLi0tLS0tLSstLS0tLS0tLS0tLS0uLf/AABEIAHgBpAMBIgACEQEDEQH/xAAcAAABBAMBAAAAAAAAAAAAAAAABQYHCAEDBAL/xABEEAACAQMBBQYDBwEGBAUFAAABAgMABBESBQYhMUEHEyJRYXEUgZEjMkJSYnKhkjNjgqKxsiRT0dIIhJTw8RUWF0NE/8QAGgEBAAMBAQEAAAAAAAAAAAAAAAMEBQIGAf/EAC8RAAICAQQBAwMBCAMAAAAAAAABAgMRBBIhMQUTUWEiMkEUM3GBobHR8PEVweH/2gAMAwEAAhEDEQA/AJxrGaTd4duQ2MJnmPAcFUfedjyVR1P+gBNQxt7tI2hcE92/cJ0WP72P1SEZJ9Rj2r6lku6XQXanmPXuyec1nNVog3v2lE2pbycn9cjOP6XJFSTuH2n/ABMi214FSRuEcq8EduiMv4WPQ5wScYHDJrBJqPGW0rPa+CTqKwKzXwzgrGaSt5t4INnwNcTtwHBVH3pGPJEHU8D7AEngKg3eDtO2ldMe7k+Hj6JEfFj9UpGon1Gn2q3ptFbfzHr3ZHO2MOyw+azVW7XfHacTalvrkn9crSD+mQsP4qUez/tU+JkW1vVRJG4RzLwSRjyR1P3GPQ5wSccOGZL/AB1tS3do5hdGXBKdFYFI+8+8cOz4u9lOSeEaD7ztjOB5DzPIfMCqBYhCU5KMVlsWM0ZqBNt9o+0Z2OiTuU6LGBnHq54k/T2pOst/dqQnIuncD8MmHB9Dq449iK62s1P+GvUctrPsWNopk7gb/wAe0vsZFEdwozpB8MgHNoyf9vP3p7VyZllcq5bZLkKxmufaN9HbxvNK4SNFLMx5AD/U+nWoR3o7Wbyditn9hEDwbSGlYfmOrITPkAT61Z0+ksvf0L+P4IZ2Rh2Tvmiqux757UVtQvrjPrIWH9LZX+KkHcntcZnWDaGkaiAtwo0gE8B3y8gP1DAHUdanu8bbWs9/uOIXxlwTDRWAazWeTBWM01N+N9YtnLpAEk7DKx54KPzyEch5Drj51Ee1d+9pzkk3LoD+GL7MD0BXxfU19SyaGm8ZdfHeuF8/9Fh81mq8bK7RNp27AmcyqOaTDVkdfF94e+ak7d7tPsLlQJW+Hk6rIfBn9MuMY98H0phnOo8fdT2sr4HzRmm/d767MiXU17bn0SVZGPsqEsfpUcb19r8rEx2CaF/50i5Y/sjPBfdsn0FT06S254iv4/gz5yUF9RM2azVYG342qW1fHT5/cAP6ANP8U7t0u1+4iYR34EsRwDMq4kT9TKvCQewB9+VWbfGXQWeH+4ijqIN4JxorVbzrIqujBlYBlYHIIIyCD1BFbazicKKwaYu/XaAtkTBAFkn/ABZPgi8tWPvN+nI8z0BEtNE7p7ILLH1mjNVzvt99pynJu5F45whCAfJMcK7NndpO1IuBmWQeUsYP8rpP811tZoz8NfFZyiwNFQtD2vXoHiggY+Y1r/Go1wX3a1tNs6BboDyIiYsPmzkH6VYr0dtnRnXUTq+5E75ozVYr3ffasramvZhxyAjd2PbCYBHvmlvdztX2hbOPiG+Jiz4gwVZAPNHAAPs2c+Y51Yn4u6McpplNaiLeCwdFJ+wtsQ3sKXEDakccPMEcCrDowPAilCs5rHDJwoorBr4DOaxmo0307SzC7QWYVmXIeVuKgjmEX8RHHieHDkajy53w2lJ968mH7H0f7MV9UWzUo8TfZHc8JfPZY7NZqsz7fvjwN5dH/wAxL/3Vytta7HEXVwPUTy/91WatLKf5Ib9DKrtlos0ZqrUm8e0B/wD3Xf8A6qb/AL6Vdi9pe1LVgTOZ0GMpN4sjrh/vA+uT7GrL8XZtymmZkrlGWGWRopvbm72wbUg72LwuuBLETlo28j5qccG6+hBAcNZsouLw+yVPIUUUV8BCXa/tNpbwQZ8EKqNPTW41M30KD5etNjbmxhbJE2sMZF1EDpype7W7IxX7SYOJkRwemVHdkA+mgfUedMqWUtzOcVIuj2uiSWmr29Y/3/M0vWgnBrY5rSa+sWss5uLtVruwt53OXZNLnzdCUY/MqT86XqbPZvs5rfZttGwIYoXIPMd6xkwR0+9TmqI8dbj1JY6yyAu2nazTX/cavBbooC9Ncg1sx9dJQfL1NNOz2M0sElxrUCPhgnifYU4+2OwaHabuQdM6RyKeh0qImA9tA/qHnTJ7w4xk46ivXaPC08Nvsv8A0ybf2jyeGrWx/wDkcCMdQa9k1qdq7sfBxEtJ2f7Xa82fbTudTtGFkb8zxkxu3zZSfnUT9p20XuNoSIT4YiI0HlwBY+5Yn5AVKHZhs1rbZdrG4IYoZCDzBmZpcEdCNdRN2lWjQ7Rn1Dg5EinzVgOX+IMPlXk5Y9R46yz1vgseu897eP5CVvFsj4VlXWGJUMcdM9KRHrdNKW4kk+9c7mvp6OTwuTNpdSQyLLExR0IZWHMEcjVkdxt5k2laiYDS6nRKvRZAATj9JBBHvjpVaUQsQACSeAAGSSeQAHM1Yns03YbZ9ppk/tZT3kg/ISoAjGOeAOJ8yemK4lg8/wCUUNqb7I17W97TdzG0iJEEDEN/eyqcEn9KkEDzOT5Uz9j7Ga5EhDKojXUdRxn0FL/aduw9hdM4BME7M8bflZiWaI+oJ4ea48jTNWQjkcZ516rRqCoj6fX+ZPKX/tOTy9anrYxrU5qWx8EUSyHZFtd7rZsRkbU8RaEknJIQ+An10FfpTyc4GaYfYns0wbMR2GDO7y+6nCIfmqA+xFPyQZGPOvJX49SWPc1I9LJXC7nfaN4zs2DNIcFvwqT4V9guB8q4dt2IglaIMG0nGRXm/tnt5nibIaJ2Q9OKkjI9DjNccrknJNEe/WElt+3HBpevUda3NZRq7h2VLnwdCRFiFHM8BSv/APZlzrVXaNdXLx55AnjSGXrTJcP+Y/U16HSN7eDxvk8bjxdRaGZc50kjI9DiuZq2Ma1OaszZkonTsF2w0trLbMc/DuCmekcoJC+wZZPrjpUoVE3/AIfdnMsFzckECWRY1z1EQJLDzGqQjPmp8qlmvK6vHrSwaVedqycO3L74e3mnxnu43fHmVUkD61XjZVi97cFWkwz6nd2PM8yfcmrB7y2RuLWeFfvPE6r+4qdP84qtIkKnhkH6H2NQxPTeDS2WY+7gL6LQ7JnOkkZ88HFaVrDtWFNSo2LHwbDWiWtpatEprZ0jPL+T6ZocVpatjGtTGtOT4PL/AJJO7BdrslzNaE+CVO9UeTxkKcDzKtx/YKnWoB7B9mtJfSXGPDDEQT+uUgKP6Vk/ip+rzGux6zwaNX2IKbfaDtRrWxmkQ4ZgI1I5gyHTkeoBJ+VOSmp2nWDTbOm0jJj0y/JDlv8ALqqmW9Kou+Cl1lf1IW2Jsf4nvPGqCNdRz19BSVisiUjODjPOtQNTLs9xLPPJsNanr2TWpzWlpjB17OeWuZq6JTXMxrXi/pPIX/eOzso2u9ttOEAnROe5kHQhh4DjzDhePQFvOrLVWHswsHn2pbBeUb9658ljGc/NtK/4hVnq8/5HHq8exYo+0KKKKoEw398914towd2x0upzFJjOluoI6qeo9vIVBG39172yYiaFtI5SKC0bDzDgcPY4PpVl6wRX1PBf0nkLNOtq5Xt/YqZDE8p0xqzt+VFLH6LxqStwOzGV5Eub5NEakMsDffcjiO8H4F5eE8TyIAqZxGByA+le6Ntkl/k7LFiKwYFZoor4Zg2t+t0Ytpwd2x0SIdUUmM6GxxBHVTyI9jzAqvu8G619YsVngcAcpFBaJgOocDA88HB9BVp6wRV3Ta6yhbVyiKyqMyn8CNKdMas7flRSx+i5NSf2edls0kiXN+ndxKQyQN9+QjiO8H4E5eE8TyIA5zesYHIAewr3Ul3kZ2LCWD5CiMeTC019+90E2lEADomTJjfGRx5o36Tw9jx8wXTRWcWa7JVyU4vDRWTbO7V7aMVmt5Bj8YUsh9Q44H250nWey7m4YLDBLISceBGP1IGAPU1asihVxXW5mq/MWNcxWSMuzbs4Nq63d2AZR/ZxcCIz+djyL+WOA9Tyk0Cs0VyZlt0rZbpCZvFsSG+ge3mXKuOY+8jD7roTyYH/AN4NV83p3Av7BjmJpos+GaJCwI/WoyYz78PWrLUVa02sso4j17FadcZ9lQEhdm0Kjs35VVifoBmn/uR2V3N06y3qNBbgglG4Syj8unnGp6k4PkOtT8EHkK9VPb5Kc1iKwcQojE8QxKihVACqAAoGAABgADoMV7oorOJyP+0XcM3p+ItsCcDDKeAlAHDjyDjlnrwHDFQztPZlxbkrNDJGRwOtGA+RIwR6jhVpqwy5r6ng0tN5O2mOxrKKtbL2Dd3bBYIJHz+IKQg9WcjSo9zUo7u9j0SgNeys7dY4jpQehf7ze401Kiris03M4v8AIWWcLgYt72T7KdSESWNujrM5P0kLA/Soz3s7ML6zy8INzF5xqe8X90QyT7rn2FWGoqzRrLanw8r5M6yPqL6ioTWsoOkxyavy6G1fTGadm6PZpfXzhpUe3g5tJIpV2HlHGeJJ8zge/KrH6eteqsWeTnJYSwRR08UcmytmxWsKQQqFjjUKqjyHU+ZJ4k9STXXRRWa3knMEVFvaH2dPK7XVmoLMcyQ5Ayx5vGTwyeq8PMeVSnRQn0+onRPfBlVLyymiOmSKRDyw6Mp9sMBXXs7dy/n/ALK0nYfm7tgvT8bYXPHlmrPFQedeq63M0J+XnJfaivEPZxtdhn4bHo0sYP8AupPvtxNrR5JspSBzKaH+gRix+Qqy9FWKtXOvozrrpW/cVDuraWI6ZI3Rs40ujIcjphgDSzu5uRtC/cLHC6JkappVZEUeYJHjPovpyzVoWQHmKyKsz8pOSwlgpLTxTyIe527MOzbdbeLifvSSEYMjkcWPlyAA6AAUu0UVmtuTyycK8uoIIPEHmPOvVFfAQtvv2bTxO01mpkiJJ7pR44+ulR+NeeMcRwGDzqPLiCSLhIjp+9Sv+oq1leSgPOulJo1qvL2xjtks/wBSpxnXzH1rU86/mH1q2b2yMMFVI8ioNaV2ZADkQxg+fdr/ANKsV6nZ+CC/W+r+CpMlwv5h9RSjsbdy9vWCW9vI+cePSRGAerSHwgc+vTrVrO5X8o+gr2BirL8nLGFEy5VKTyxndnG40eyoiWIe4lA71x90AcRHHn8IPXmx48OADyoorOnNze6XZIlhYQUUUVyfQooooArBrNFAR629O0I4mZhG0xi7xYmXSh+1hRnt5kLrNFplzxIbimR4iAp7S33+HaZXtzmGGWXKyBgzwRLK8ZYLheDYGTq4ZKgYpaXduyAkAt48Sgq408CrHJUflBODgY4gGsTbtWTly1uhLqVc44srJ3bAn1XgfPAzyFAc+xdq3UtzcRSwpGkQj0kSamy66sMNOPoeGOvOl6udLKJZGmCASOoVmHNlXJUHzxk10UAUUUUAUUUUAUUUUBHt7vTfwRXEr93rWC5ljjMZ7tu5wVeGeNmWRQvEo2lzn8OCAqT77COWWFraTVDGzSMokaNZUtxcmPve70Y0kAEkHJHh4g0sru5ZAyN8NFmVXV/CMMspzIuOQDHi2OZ4nNeLzdu1kVx3YV3iaHvAMuqshjyCfxBTjJ444cqAxsXbbXDSRtF3ciJFLo1hgY59fdnUowDmNwRxxjqCKzu1ezzLL3+jWk8kfgB0hVxgAnicA8+GeeByrp2Rsi3tU0QRqgOM6QBnSNIzjoAMAch0rpt7ZI9WhQNbF2x1ZubH14UBuooooAooooAooooBC3ovbmPuhByZm7wqqyShVXIKRM66xnGrGSARgcchBh32mTvHljSSJLezdXiEoaSa6mkhAERUuql0xpwWXSeDE4Dw2lsyC5AWaNXCnUuRxU4IypHFTgkcOhIrnbYNnjHcRgd2sOAoA7pDqRMDhhTxHlnhigEN998L3nwsgRIPiJi5MbRoskkb4jdQzEd0WAwMjyOAVDeO7uo3j7h48tgJCULPM2rxhjkd3GqcdXQ8+gPo7p2ZlWUxIQkaxohUaUCyNJkdeLNk54EqDzFde0NhWtxIsssQZ1XSrZYELnUQMEcMgH5DyoBSooooAooooAooooAqPb3em/giuJX7vWsFzLHGYz3bdzgq8M8bMsiheJRtLnP4cECQqShu5ZAyN8NFmVXV/CMMspzIuOQDHi2OZ4nNAI0++wjllha2k1Qxs0jKJGjWVLcXJj73u9GNJABJByR4eINKWzNutP3qMggkjijl8bB0Ecwk7t2KkDnE+Vzw088EGtl5u5ayK47sK7xND3gHjVWQx5BP4tJxk8cDHKujZmxra2jMcUSKrABgFGGAXTgjyxwxyA4UBwbs39w8lxDcHJhZNJKKpZHBIkwjsuglTp46sA6gDS/XHs3ZkFspWGNYwTkhRjJwBx88AADyAAHAV2UAUUUUAUUUUAUhb0XtzH3Qg5Mzd4VVZJQqrkFImddYzjVjJAIwOOQu1ybS2ZBcgLNGrhTqXI4qcEZUjipwSOHQkUAz4d9pk7x5Y0kiS3s3V4hKGkmuppIQBEVLqpdMacFl0ngxOB2Pvvhe8+FkCJB8RMXJjaNFkkjfEbqGYjuiwGBkeRwCuNsGzIx3EeO7WHAUAd0h1ImBwwpyR5Z4YrjG61i0yy92jBI1jRNKlUCyNJkdclmyc8CVB5igOTfPekWbRRJJEJGkty4kYArBJcxwsyqTxJ1P6AI56U6q5bywhnGJY1fBU+IA8Y3Drx9GUH5V1UAUUUUAUUUUAUUUGgMMwHEnFMvbfaXYW50oWnb+6xpHu5OPpmmd2qb2PNM1lE2IoziQj/8AY/UH9KnhjzBPHApgpCx5KT8q7jDPZvaTxClWrLn30v7khXna9dE/ZW0SjprZnP8AGkVxDtc2gDxjtyPLS4/nXTGdcVpkrRporfaItVpqoL6USjs7tpxwubQ+rQOG/wAkmP8AdUg7t712W0ATbTBiBlkPhkUebIeOPXlVY5a1W9zJDIssTlJEOUdTgqR1H/TryqxZ46uSzDhmDZZskW9opr9nW9H/ANTs1mYASqTHMByDrg6h6MpVsdM46U6KxZRcW4vtEieQooork+hXDtfasNpGZpnCIOp5k9FUcyT5Cux2ABJOABknyAqvW+e8b7QuDIT9mhKwr0CZ+8R+ZsAn5DpXUY5Ze0Ojepm10l2OfbvaxO5K2kSxr0eQanPrpB0r/NNWffrarHJvJB7LEv8ACoKSPhn06tJ0+eK5Wq/TXD2NO3TU1rEYjose0za0Jy06zL+WWNMf1IFbPzNSLub2n218ywTL3E54KCQY5DyxG/PV+kgemagt65ZgCKsy0lc11h/BiXpRfBbyio77Hd73voGt521TW+PET4pIj91m82BBBPsetSJWRZBwk4sgTyshRRRXB9Ciim/vzt02No8y47w4SLP52zg464AZv8NDqEHOSjHtiTvp2gRWJMMSiWccxnwR5/ORxJ66R8yOFRTtTfHaNwSXupFGchYj3QHoO7wSB6kn3pIOpz1ZmOSTxLE8SSepJrFzbvGcOpB9av1VRXZvrR10xxjL9zcm3b1DqW7uAQc/28n8gtg06t2+1e8t2C3f/ER54thVlUcvCRhX9jg8/FTFetElWnVCSw0Z98I+xajY21YLuFJ4HDxuOBHmOasOasDwIPEV21X3si3la0vVt2P2N0wQj8svKNh5ZOEPnlfIVYIVl3VenLBnMKKKKiAUUUGgOTau0YraJp5WCogyx/gADqScADqTUM7z9pV5csVt2NvFyGMd6w82fjp9l+prq7XduGa5Fop+zgALD80rDOT+1SAP3GmNDaSOCVUkDmfKrtFKxuka+l0kVBTn2zTcXUrnU8kjE9WdmP1Jrq2ZvLfWhzDcyrj8JYunsUfI/jNcLVperm1PjB3bFPgnPs/7RY9oMLecCO5wSAPuSgcT3eTkMBxKnpxBPHD9qpSysjK6MVdCGVhzVlOQw9QRVm9ztti/s4bnADOvjA/C6kq4/qBrP1FKg8royrYbXwLVFFFViIKKKKAKY+/m/q2GYIQHuMAkH7kQPIvjiWI4hfLiccMuPejaws7WW44EovhB6ufCg+bEVXCWV5GLuSzuSzE82Zjkk+pNWtNSpvL6Rb0tCm90ukdm1tv3l0dU9xI+fw6tKD2jXCj6ZpMjldDqR2UjiCrFSD55BzXRdWjx41qRnlmuVqv7UlwaO2KXCHnur2m3loyrcM1xDwBDYMqjzRzxY+jE58xU37L2jFcxJPC4eOQZVh/oR0IOQQeIIIqq71IfYlt5orlrJj9nMC6D8sqDJx+5B/kHrVK+lY3Io6ilY3RJwoooqmUQooooAoNFYNAVh2hITNIzczI5PuWOf5zTjst7I4ou7EC5xz4f9K99p+7r2l00wU9zOxdW6B24uhPnnUw9D6GmbqqaGGe3jZC6mMl1g6Ly41sWwBnoK43r2xrS5rToZjaw0y1yyVvlNczcTgAk5wAOJyeQArRjLg8xqFyS7/4eXbN4v4PsT6avtB9cAVM9Mrsn3XbZ9liUYmmbvJB+TgAkZ9Qo4+rNT1rzmpmp2yaJoLEUgoooqA7EbfB2FjdFc57mTGP2mq5KatFcQrIjIwyrKVYeYYYI+hqtu8mxpLG4e3fPhOUb86EnSw9xz9QakrfJv+Ftiozr/PYp3W9Aa2FuI1GBzpruayTWtjWhUT6hJdGtzXLLW9zXNKavRZgakffYY5G0yAeBt5M/J48Z+dWDqKewzdp4YnvpFIM4CxA/8oHUX/xHGPRQetStWPrJqVrwVYLCCiiiqp2FRt22k9zbjp3rcPUJw/1NSTTU7StiNeWTKgzJERKgHNioIZR7qzfPFdReGWdHNQvjJ9ZIP2XedzKsmAdJzg10bybaN3Jr0heGMCkkNmvLGtGB6G/vJ4Y1oetjGtEhqzFmRee9msRPCRzEsRHuJFI/mraCq39l2wGvb+M4+zt2WaQ9PCcxqf3Oo4eStVkBVDWyTkkZr7M0UUVSPgUUUUBW7exyb67Lc/iJh8hIwX/KBW/Y+8Jt4JIggOvrSt2s7Ia3vTNjwXA1g/rUBXX3+6f8VMkmtOppxR6OElOqLXsYkbPGtLmvbGtTmpivYapKnDsIdjs+UHOFuXC+g7qEnH+ItUGOasx2e7DaxsIYHGJMF5PR5DqI+WQPlVbVS+jBm3scdFFFZ5WCiiigGL2xsw2fgcjNHq9vER/mC1C1tLodWxnBB+lWG322ObyymgUeMrqj/ehDKPmRj51XInzBHmDwIPkR0NaOkktjRp6KS2NfItbzbdN4ykqF0jGBSC1eia1sasMss8OaV9w2YbStCvPv0HyPBv8AKWpFc0++xnYrT33xBH2dspOePGRwVRR7Aufp51Ba8RZXuliLJ6FZoorNMsKKKKAKKKKA576yjnRo5UV0YYZWGQajbbvZFGxLWk5j/u5fEvsGHiA981KNce0tpwWwDTSKgY4XPNjjJCgcTgZJ8gK+p4JqtRZV9jwQTe9mu1ozhYFlH5o5Y8fSRlP8Vw//AI/2w3AWT/OSEfyZKsPaX8Mv9nIj+BJPCwP2cmrQ/D8LaGweuk101PHUziSWauyfZAezex/aM2DM8UAPME944/wp4f8ANUkbo9mtjs9hKA00w5Sy4Og/3agYX34n1pzXm14IZEikkAeT7i4JJ8QXPAcBkgZNd1LNTZNYb4KmFnJgCs0UVXPoUUUUAUh707sW+0I9Ewwwz3ci/fQnHI9QcDI64pcoodRk4vdF4ZAW3uzfaNsSY4+/j6PHjVj9UZOrPtmmncWFwhw0EynyaJwfoRVlU3isiXAuIsxq7v4gAEjOHfJ4FVJwSOAPA0qVPC9xLj19kliSKuWO7O0Lk4htJ2z1KFF/rk0r/NSPub2QhWWbaDK5HEW6cUz/AHrfj/aOHqaltmAGTwA5k1ybN2pBchjDKsgU4bSc4JGR8iDkHkRyruerm1hcFSc9z5OtVAGBWaKKqnAUUUUAVgis0UBF+/nZu0zNc2WNbHLwEhQxPNo2PBSeZB4dcjrE+0bOa3YpNG8TDhh1K/QngeXMZFWc2ltOC2AaaRUDHC55scZwoHE4GT6AVmG6t7jgjxyDQkgwVYaJNXdv+1tDYPXSamhc4lyvWzjHbLkqm0wPAEfWnJu1uFf37DETRRdZpVKgDn4EOGk4Hpw9RVi47GJTlY0B55CKP9BXJtTb9rbMEnlCEhSMhseJtC8QMcW4VK9XLHCIrL3P8GjdTduDZ0AghBPHU7t96RzzZsfTHQClqiiqrbbyyAKKKK+AKKKKASt5dhQ38DQSjgeKsPvIw5Ovr/qCR1qBt590LywY95GXiB8MyAlCPNsZMZ9G+RNWOpKXeGyYyL8RF9mrtJlhgJHwkbJ4FVJwSOAPA1LXa4FinUSq4XRWEuKLeF5nEcSNI55Kilm+gqztxuzYSMWks7Z2PNmgjJPuStdVtZ29qh7uOKFFBJ0qqKoHEk4AAFT/AKr4JJ6vP4I07N+zRoXW8vlAdTmKDIbQ3SSQjILDmFHLnz5SsK5Nm7UguQWhkVwpw2k8iRkZHMZGCPMca7Kqzm5vLKkpOTywooork+BRRRQBUXdonZ40zNd2S5duMsOQNZ6yR5IAY9V68xxyDKNFdwm4PKO4WSg8oqldRvExjkVkcc1YFWHuDxrnd6srcX2zLx/h5BFMwdk0PFrAeMkMuWUjIKsPlW223R2bE2tLK2Vgchu5TIPmDjh8qs/q/gtfrPggLdfc682i691GViJ8U7jCKOpX/mH0X5kc6sFuzsCCwgW3hBwOLMfvO5HF3PmcewwAMAV32lxHID3ZBCsyHHIMh0svyIIrfVey1zK9lrn2FFFFRkQUUUUAUUUUAUhb0bOkl7p4k1NGzHKzNDKoZcZjcZVhnGUcYI481FFFANibc67Ikb7MTS2tpG0sZRSWhnd54wDHpxJGyLnRpJXioHCueTdy8LiAKWkW0VUnklP/AA8jXE7JIuiNUkZFI4ADACjiGJoooBybybGuJbhJoMhtCoJRcSx90VkLFniXwTrgnwkcxjgDkOiiigCiiigCiiigCiiigI9v90ruWK4twkaRvBcoimYyR97IcxNCroXgGeLKG0jkAQAR42lu3do9xOpdYvhpBHCjphF+D7sW4QRF3IkBcYcLxBxnOSigFLZG707W11EwEC3NusSosjSaZDFIslxqYA5bWnDn9nk8SaVd1bC4h73vcqrFe7jad5ypC4du8fiFY8k5ADpnAKKAXqKKKAKKKKAKKKKAQt6NnSS908SamjZjlZmhlUMuMxuMqwzjKOMEceaimxNuddkSN9mJpbW0jaWMopLQzu88YBj04kjZFzo0krxUDhRRQHPJu5eFxAFLSLaKqTySn/h5GuJ2SRdEapIyKRwAGAFHEMTT62nZvLLb/wDKjdpJBkeJlQiNSOoDNr9DGtFFAKVFFFAFFFFAFFFFAFR7f7pXcsVxbhI0jeC5RFMxkj72Q5iaFXQvAM8WUNpHIAgAgooDxtLdu7R7idS6xfDSCOFHTCL8H3YtwgiLuRIC4w4XiDjOcqexdg3Hw9yhSOMT26RpCztLH3vdyLJNIWAJDl0BHMiPJ4saKKAUN0dlzwd602cv3YXVJ3smI00nVJpXw5yVXHDJP4sBxUUUAUUUUAUUUUAUUUUAyNlbFvIpJVKy6Xnu5ARcr3WmeaaRMxYzydcjPPJrRDulcRRaEUYa3sxNGZmxNJBITOrMc/ejwurqAAeFZooBw7obNktoGSRAhaeeQKrlwFklZ1GogE8CKXKKKAKKKKAKKKKA/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8372" name="AutoShape 4" descr="data:image/jpeg;base64,/9j/4AAQSkZJRgABAQAAAQABAAD/2wCEAAkGBxAQEhUREhIVFhUVFxcXFRUWFRgZGBYXFRUWFhgVFRcYHSggGBolGxUVITEhKCorLi4uFx8zODMtNygtLzcBCgoKDg0OGxAQGi8mHyUrLSsvMC0vLS0tLi8tLS4tLS0tLS01LS0tLS0tLi0tLS0tLSstLS0tLS0tLS0tLS0uLf/AABEIAHgBpAMBIgACEQEDEQH/xAAcAAABBAMBAAAAAAAAAAAAAAAABQYHCAEDBAL/xABEEAACAQMBBQYDBwEGBAUFAAABAgMABBESBQYhMUEHEyJRYXEUgZEjMkJSYnKhkjNjgqKxsiRT0dIIhJTw8RUWF0NE/8QAGgEBAAMBAQEAAAAAAAAAAAAAAAMEBQIGAf/EAC8RAAICAQQBAwMBCAMAAAAAAAABAgMRBBIhMQUTUWEiMkEUM3GBobHR8PEVweH/2gAMAwEAAhEDEQA/AJxrGaTd4duQ2MJnmPAcFUfedjyVR1P+gBNQxt7tI2hcE92/cJ0WP72P1SEZJ9Rj2r6lku6XQXanmPXuyec1nNVog3v2lE2pbycn9cjOP6XJFSTuH2n/ABMi214FSRuEcq8EduiMv4WPQ5wScYHDJrBJqPGW0rPa+CTqKwKzXwzgrGaSt5t4INnwNcTtwHBVH3pGPJEHU8D7AEngKg3eDtO2ldMe7k+Hj6JEfFj9UpGon1Gn2q3ptFbfzHr3ZHO2MOyw+azVW7XfHacTalvrkn9crSD+mQsP4qUez/tU+JkW1vVRJG4RzLwSRjyR1P3GPQ5wSccOGZL/AB1tS3do5hdGXBKdFYFI+8+8cOz4u9lOSeEaD7ztjOB5DzPIfMCqBYhCU5KMVlsWM0ZqBNt9o+0Z2OiTuU6LGBnHq54k/T2pOst/dqQnIuncD8MmHB9Dq449iK62s1P+GvUctrPsWNopk7gb/wAe0vsZFEdwozpB8MgHNoyf9vP3p7VyZllcq5bZLkKxmufaN9HbxvNK4SNFLMx5AD/U+nWoR3o7Wbyditn9hEDwbSGlYfmOrITPkAT61Z0+ksvf0L+P4IZ2Rh2Tvmiqux757UVtQvrjPrIWH9LZX+KkHcntcZnWDaGkaiAtwo0gE8B3y8gP1DAHUdanu8bbWs9/uOIXxlwTDRWAazWeTBWM01N+N9YtnLpAEk7DKx54KPzyEch5Drj51Ee1d+9pzkk3LoD+GL7MD0BXxfU19SyaGm8ZdfHeuF8/9Fh81mq8bK7RNp27AmcyqOaTDVkdfF94e+ak7d7tPsLlQJW+Hk6rIfBn9MuMY98H0phnOo8fdT2sr4HzRmm/d767MiXU17bn0SVZGPsqEsfpUcb19r8rEx2CaF/50i5Y/sjPBfdsn0FT06S254iv4/gz5yUF9RM2azVYG342qW1fHT5/cAP6ANP8U7t0u1+4iYR34EsRwDMq4kT9TKvCQewB9+VWbfGXQWeH+4ijqIN4JxorVbzrIqujBlYBlYHIIIyCD1BFbazicKKwaYu/XaAtkTBAFkn/ABZPgi8tWPvN+nI8z0BEtNE7p7ILLH1mjNVzvt99pynJu5F45whCAfJMcK7NndpO1IuBmWQeUsYP8rpP811tZoz8NfFZyiwNFQtD2vXoHiggY+Y1r/Go1wX3a1tNs6BboDyIiYsPmzkH6VYr0dtnRnXUTq+5E75ozVYr3ffasramvZhxyAjd2PbCYBHvmlvdztX2hbOPiG+Jiz4gwVZAPNHAAPs2c+Y51Yn4u6McpplNaiLeCwdFJ+wtsQ3sKXEDakccPMEcCrDowPAilCs5rHDJwoorBr4DOaxmo0307SzC7QWYVmXIeVuKgjmEX8RHHieHDkajy53w2lJ968mH7H0f7MV9UWzUo8TfZHc8JfPZY7NZqsz7fvjwN5dH/wAxL/3Vytta7HEXVwPUTy/91WatLKf5Ib9DKrtlos0ZqrUm8e0B/wD3Xf8A6qb/AL6Vdi9pe1LVgTOZ0GMpN4sjrh/vA+uT7GrL8XZtymmZkrlGWGWRopvbm72wbUg72LwuuBLETlo28j5qccG6+hBAcNZsouLw+yVPIUUUV8BCXa/tNpbwQZ8EKqNPTW41M30KD5etNjbmxhbJE2sMZF1EDpype7W7IxX7SYOJkRwemVHdkA+mgfUedMqWUtzOcVIuj2uiSWmr29Y/3/M0vWgnBrY5rSa+sWss5uLtVruwt53OXZNLnzdCUY/MqT86XqbPZvs5rfZttGwIYoXIPMd6xkwR0+9TmqI8dbj1JY6yyAu2nazTX/cavBbooC9Ncg1sx9dJQfL1NNOz2M0sElxrUCPhgnifYU4+2OwaHabuQdM6RyKeh0qImA9tA/qHnTJ7w4xk46ivXaPC08Nvsv8A0ybf2jyeGrWx/wDkcCMdQa9k1qdq7sfBxEtJ2f7Xa82fbTudTtGFkb8zxkxu3zZSfnUT9p20XuNoSIT4YiI0HlwBY+5Yn5AVKHZhs1rbZdrG4IYoZCDzBmZpcEdCNdRN2lWjQ7Rn1Dg5EinzVgOX+IMPlXk5Y9R46yz1vgseu897eP5CVvFsj4VlXWGJUMcdM9KRHrdNKW4kk+9c7mvp6OTwuTNpdSQyLLExR0IZWHMEcjVkdxt5k2laiYDS6nRKvRZAATj9JBBHvjpVaUQsQACSeAAGSSeQAHM1Yns03YbZ9ppk/tZT3kg/ISoAjGOeAOJ8yemK4lg8/wCUUNqb7I17W97TdzG0iJEEDEN/eyqcEn9KkEDzOT5Uz9j7Ga5EhDKojXUdRxn0FL/aduw9hdM4BME7M8bflZiWaI+oJ4ea48jTNWQjkcZ516rRqCoj6fX+ZPKX/tOTy9anrYxrU5qWx8EUSyHZFtd7rZsRkbU8RaEknJIQ+An10FfpTyc4GaYfYns0wbMR2GDO7y+6nCIfmqA+xFPyQZGPOvJX49SWPc1I9LJXC7nfaN4zs2DNIcFvwqT4V9guB8q4dt2IglaIMG0nGRXm/tnt5nibIaJ2Q9OKkjI9DjNccrknJNEe/WElt+3HBpevUda3NZRq7h2VLnwdCRFiFHM8BSv/APZlzrVXaNdXLx55AnjSGXrTJcP+Y/U16HSN7eDxvk8bjxdRaGZc50kjI9DiuZq2Ma1OaszZkonTsF2w0trLbMc/DuCmekcoJC+wZZPrjpUoVE3/AIfdnMsFzckECWRY1z1EQJLDzGqQjPmp8qlmvK6vHrSwaVedqycO3L74e3mnxnu43fHmVUkD61XjZVi97cFWkwz6nd2PM8yfcmrB7y2RuLWeFfvPE6r+4qdP84qtIkKnhkH6H2NQxPTeDS2WY+7gL6LQ7JnOkkZ88HFaVrDtWFNSo2LHwbDWiWtpatEprZ0jPL+T6ZocVpatjGtTGtOT4PL/AJJO7BdrslzNaE+CVO9UeTxkKcDzKtx/YKnWoB7B9mtJfSXGPDDEQT+uUgKP6Vk/ip+rzGux6zwaNX2IKbfaDtRrWxmkQ4ZgI1I5gyHTkeoBJ+VOSmp2nWDTbOm0jJj0y/JDlv8ALqqmW9Kou+Cl1lf1IW2Jsf4nvPGqCNdRz19BSVisiUjODjPOtQNTLs9xLPPJsNanr2TWpzWlpjB17OeWuZq6JTXMxrXi/pPIX/eOzso2u9ttOEAnROe5kHQhh4DjzDhePQFvOrLVWHswsHn2pbBeUb9658ljGc/NtK/4hVnq8/5HHq8exYo+0KKKKoEw398914towd2x0upzFJjOluoI6qeo9vIVBG39172yYiaFtI5SKC0bDzDgcPY4PpVl6wRX1PBf0nkLNOtq5Xt/YqZDE8p0xqzt+VFLH6LxqStwOzGV5Eub5NEakMsDffcjiO8H4F5eE8TyIAqZxGByA+le6Ntkl/k7LFiKwYFZoor4Zg2t+t0Ytpwd2x0SIdUUmM6GxxBHVTyI9jzAqvu8G619YsVngcAcpFBaJgOocDA88HB9BVp6wRV3Ta6yhbVyiKyqMyn8CNKdMas7flRSx+i5NSf2edls0kiXN+ndxKQyQN9+QjiO8H4E5eE8TyIA5zesYHIAewr3Ul3kZ2LCWD5CiMeTC019+90E2lEADomTJjfGRx5o36Tw9jx8wXTRWcWa7JVyU4vDRWTbO7V7aMVmt5Bj8YUsh9Q44H250nWey7m4YLDBLISceBGP1IGAPU1asihVxXW5mq/MWNcxWSMuzbs4Nq63d2AZR/ZxcCIz+djyL+WOA9Tyk0Cs0VyZlt0rZbpCZvFsSG+ge3mXKuOY+8jD7roTyYH/AN4NV83p3Av7BjmJpos+GaJCwI/WoyYz78PWrLUVa02sso4j17FadcZ9lQEhdm0Kjs35VVifoBmn/uR2V3N06y3qNBbgglG4Syj8unnGp6k4PkOtT8EHkK9VPb5Kc1iKwcQojE8QxKihVACqAAoGAABgADoMV7oorOJyP+0XcM3p+ItsCcDDKeAlAHDjyDjlnrwHDFQztPZlxbkrNDJGRwOtGA+RIwR6jhVpqwy5r6ng0tN5O2mOxrKKtbL2Dd3bBYIJHz+IKQg9WcjSo9zUo7u9j0SgNeys7dY4jpQehf7ze401Kiris03M4v8AIWWcLgYt72T7KdSESWNujrM5P0kLA/Soz3s7ML6zy8INzF5xqe8X90QyT7rn2FWGoqzRrLanw8r5M6yPqL6ioTWsoOkxyavy6G1fTGadm6PZpfXzhpUe3g5tJIpV2HlHGeJJ8zge/KrH6eteqsWeTnJYSwRR08UcmytmxWsKQQqFjjUKqjyHU+ZJ4k9STXXRRWa3knMEVFvaH2dPK7XVmoLMcyQ5Ayx5vGTwyeq8PMeVSnRQn0+onRPfBlVLyymiOmSKRDyw6Mp9sMBXXs7dy/n/ALK0nYfm7tgvT8bYXPHlmrPFQedeq63M0J+XnJfaivEPZxtdhn4bHo0sYP8AupPvtxNrR5JspSBzKaH+gRix+Qqy9FWKtXOvozrrpW/cVDuraWI6ZI3Rs40ujIcjphgDSzu5uRtC/cLHC6JkappVZEUeYJHjPovpyzVoWQHmKyKsz8pOSwlgpLTxTyIe527MOzbdbeLifvSSEYMjkcWPlyAA6AAUu0UVmtuTyycK8uoIIPEHmPOvVFfAQtvv2bTxO01mpkiJJ7pR44+ulR+NeeMcRwGDzqPLiCSLhIjp+9Sv+oq1leSgPOulJo1qvL2xjtks/wBSpxnXzH1rU86/mH1q2b2yMMFVI8ioNaV2ZADkQxg+fdr/ANKsV6nZ+CC/W+r+CpMlwv5h9RSjsbdy9vWCW9vI+cePSRGAerSHwgc+vTrVrO5X8o+gr2BirL8nLGFEy5VKTyxndnG40eyoiWIe4lA71x90AcRHHn8IPXmx48OADyoorOnNze6XZIlhYQUUUVyfQooooArBrNFAR629O0I4mZhG0xi7xYmXSh+1hRnt5kLrNFplzxIbimR4iAp7S33+HaZXtzmGGWXKyBgzwRLK8ZYLheDYGTq4ZKgYpaXduyAkAt48Sgq408CrHJUflBODgY4gGsTbtWTly1uhLqVc44srJ3bAn1XgfPAzyFAc+xdq3UtzcRSwpGkQj0kSamy66sMNOPoeGOvOl6udLKJZGmCASOoVmHNlXJUHzxk10UAUUUUAUUUUAUUUUBHt7vTfwRXEr93rWC5ljjMZ7tu5wVeGeNmWRQvEo2lzn8OCAqT77COWWFraTVDGzSMokaNZUtxcmPve70Y0kAEkHJHh4g0sru5ZAyN8NFmVXV/CMMspzIuOQDHi2OZ4nNeLzdu1kVx3YV3iaHvAMuqshjyCfxBTjJ444cqAxsXbbXDSRtF3ciJFLo1hgY59fdnUowDmNwRxxjqCKzu1ezzLL3+jWk8kfgB0hVxgAnicA8+GeeByrp2Rsi3tU0QRqgOM6QBnSNIzjoAMAch0rpt7ZI9WhQNbF2x1ZubH14UBuooooAooooAooooBC3ovbmPuhByZm7wqqyShVXIKRM66xnGrGSARgcchBh32mTvHljSSJLezdXiEoaSa6mkhAERUuql0xpwWXSeDE4Dw2lsyC5AWaNXCnUuRxU4IypHFTgkcOhIrnbYNnjHcRgd2sOAoA7pDqRMDhhTxHlnhigEN998L3nwsgRIPiJi5MbRoskkb4jdQzEd0WAwMjyOAVDeO7uo3j7h48tgJCULPM2rxhjkd3GqcdXQ8+gPo7p2ZlWUxIQkaxohUaUCyNJkdeLNk54EqDzFde0NhWtxIsssQZ1XSrZYELnUQMEcMgH5DyoBSooooAooooAooooAqPb3em/giuJX7vWsFzLHGYz3bdzgq8M8bMsiheJRtLnP4cECQqShu5ZAyN8NFmVXV/CMMspzIuOQDHi2OZ4nNAI0++wjllha2k1Qxs0jKJGjWVLcXJj73u9GNJABJByR4eINKWzNutP3qMggkjijl8bB0Ecwk7t2KkDnE+Vzw088EGtl5u5ayK47sK7xND3gHjVWQx5BP4tJxk8cDHKujZmxra2jMcUSKrABgFGGAXTgjyxwxyA4UBwbs39w8lxDcHJhZNJKKpZHBIkwjsuglTp46sA6gDS/XHs3ZkFspWGNYwTkhRjJwBx88AADyAAHAV2UAUUUUAUUUUAUhb0XtzH3Qg5Mzd4VVZJQqrkFImddYzjVjJAIwOOQu1ybS2ZBcgLNGrhTqXI4qcEZUjipwSOHQkUAz4d9pk7x5Y0kiS3s3V4hKGkmuppIQBEVLqpdMacFl0ngxOB2Pvvhe8+FkCJB8RMXJjaNFkkjfEbqGYjuiwGBkeRwCuNsGzIx3EeO7WHAUAd0h1ImBwwpyR5Z4YrjG61i0yy92jBI1jRNKlUCyNJkdclmyc8CVB5igOTfPekWbRRJJEJGkty4kYArBJcxwsyqTxJ1P6AI56U6q5bywhnGJY1fBU+IA8Y3Drx9GUH5V1UAUUUUAUUUUAUUUGgMMwHEnFMvbfaXYW50oWnb+6xpHu5OPpmmd2qb2PNM1lE2IoziQj/8AY/UH9KnhjzBPHApgpCx5KT8q7jDPZvaTxClWrLn30v7khXna9dE/ZW0SjprZnP8AGkVxDtc2gDxjtyPLS4/nXTGdcVpkrRporfaItVpqoL6USjs7tpxwubQ+rQOG/wAkmP8AdUg7t712W0ATbTBiBlkPhkUebIeOPXlVY5a1W9zJDIssTlJEOUdTgqR1H/TryqxZ46uSzDhmDZZskW9opr9nW9H/ANTs1mYASqTHMByDrg6h6MpVsdM46U6KxZRcW4vtEieQooork+hXDtfasNpGZpnCIOp5k9FUcyT5Cux2ABJOABknyAqvW+e8b7QuDIT9mhKwr0CZ+8R+ZsAn5DpXUY5Ze0Ojepm10l2OfbvaxO5K2kSxr0eQanPrpB0r/NNWffrarHJvJB7LEv8ACoKSPhn06tJ0+eK5Wq/TXD2NO3TU1rEYjose0za0Jy06zL+WWNMf1IFbPzNSLub2n218ywTL3E54KCQY5DyxG/PV+kgemagt65ZgCKsy0lc11h/BiXpRfBbyio77Hd73voGt521TW+PET4pIj91m82BBBPsetSJWRZBwk4sgTyshRRRXB9Ciim/vzt02No8y47w4SLP52zg464AZv8NDqEHOSjHtiTvp2gRWJMMSiWccxnwR5/ORxJ66R8yOFRTtTfHaNwSXupFGchYj3QHoO7wSB6kn3pIOpz1ZmOSTxLE8SSepJrFzbvGcOpB9av1VRXZvrR10xxjL9zcm3b1DqW7uAQc/28n8gtg06t2+1e8t2C3f/ER54thVlUcvCRhX9jg8/FTFetElWnVCSw0Z98I+xajY21YLuFJ4HDxuOBHmOasOasDwIPEV21X3si3la0vVt2P2N0wQj8svKNh5ZOEPnlfIVYIVl3VenLBnMKKKKiAUUUGgOTau0YraJp5WCogyx/gADqScADqTUM7z9pV5csVt2NvFyGMd6w82fjp9l+prq7XduGa5Fop+zgALD80rDOT+1SAP3GmNDaSOCVUkDmfKrtFKxuka+l0kVBTn2zTcXUrnU8kjE9WdmP1Jrq2ZvLfWhzDcyrj8JYunsUfI/jNcLVperm1PjB3bFPgnPs/7RY9oMLecCO5wSAPuSgcT3eTkMBxKnpxBPHD9qpSysjK6MVdCGVhzVlOQw9QRVm9ztti/s4bnADOvjA/C6kq4/qBrP1FKg8royrYbXwLVFFFViIKKKKAKY+/m/q2GYIQHuMAkH7kQPIvjiWI4hfLiccMuPejaws7WW44EovhB6ufCg+bEVXCWV5GLuSzuSzE82Zjkk+pNWtNSpvL6Rb0tCm90ukdm1tv3l0dU9xI+fw6tKD2jXCj6ZpMjldDqR2UjiCrFSD55BzXRdWjx41qRnlmuVqv7UlwaO2KXCHnur2m3loyrcM1xDwBDYMqjzRzxY+jE58xU37L2jFcxJPC4eOQZVh/oR0IOQQeIIIqq71IfYlt5orlrJj9nMC6D8sqDJx+5B/kHrVK+lY3Io6ilY3RJwoooqmUQooooAoNFYNAVh2hITNIzczI5PuWOf5zTjst7I4ou7EC5xz4f9K99p+7r2l00wU9zOxdW6B24uhPnnUw9D6GmbqqaGGe3jZC6mMl1g6Ly41sWwBnoK43r2xrS5rToZjaw0y1yyVvlNczcTgAk5wAOJyeQArRjLg8xqFyS7/4eXbN4v4PsT6avtB9cAVM9Mrsn3XbZ9liUYmmbvJB+TgAkZ9Qo4+rNT1rzmpmp2yaJoLEUgoooqA7EbfB2FjdFc57mTGP2mq5KatFcQrIjIwyrKVYeYYYI+hqtu8mxpLG4e3fPhOUb86EnSw9xz9QakrfJv+Ftiozr/PYp3W9Aa2FuI1GBzpruayTWtjWhUT6hJdGtzXLLW9zXNKavRZgakffYY5G0yAeBt5M/J48Z+dWDqKewzdp4YnvpFIM4CxA/8oHUX/xHGPRQetStWPrJqVrwVYLCCiiiqp2FRt22k9zbjp3rcPUJw/1NSTTU7StiNeWTKgzJERKgHNioIZR7qzfPFdReGWdHNQvjJ9ZIP2XedzKsmAdJzg10bybaN3Jr0heGMCkkNmvLGtGB6G/vJ4Y1oetjGtEhqzFmRee9msRPCRzEsRHuJFI/mraCq39l2wGvb+M4+zt2WaQ9PCcxqf3Oo4eStVkBVDWyTkkZr7M0UUVSPgUUUUBW7exyb67Lc/iJh8hIwX/KBW/Y+8Jt4JIggOvrSt2s7Ia3vTNjwXA1g/rUBXX3+6f8VMkmtOppxR6OElOqLXsYkbPGtLmvbGtTmpivYapKnDsIdjs+UHOFuXC+g7qEnH+ItUGOasx2e7DaxsIYHGJMF5PR5DqI+WQPlVbVS+jBm3scdFFFZ5WCiiigGL2xsw2fgcjNHq9vER/mC1C1tLodWxnBB+lWG322ObyymgUeMrqj/ehDKPmRj51XInzBHmDwIPkR0NaOkktjRp6KS2NfItbzbdN4ykqF0jGBSC1eia1sasMss8OaV9w2YbStCvPv0HyPBv8AKWpFc0++xnYrT33xBH2dspOePGRwVRR7Aufp51Ba8RZXuliLJ6FZoorNMsKKKKAKKKKA576yjnRo5UV0YYZWGQajbbvZFGxLWk5j/u5fEvsGHiA981KNce0tpwWwDTSKgY4XPNjjJCgcTgZJ8gK+p4JqtRZV9jwQTe9mu1ozhYFlH5o5Y8fSRlP8Vw//AI/2w3AWT/OSEfyZKsPaX8Mv9nIj+BJPCwP2cmrQ/D8LaGweuk101PHUziSWauyfZAezex/aM2DM8UAPME944/wp4f8ANUkbo9mtjs9hKA00w5Sy4Og/3agYX34n1pzXm14IZEikkAeT7i4JJ8QXPAcBkgZNd1LNTZNYb4KmFnJgCs0UVXPoUUUUAUh707sW+0I9Ewwwz3ci/fQnHI9QcDI64pcoodRk4vdF4ZAW3uzfaNsSY4+/j6PHjVj9UZOrPtmmncWFwhw0EynyaJwfoRVlU3isiXAuIsxq7v4gAEjOHfJ4FVJwSOAPA0qVPC9xLj19kliSKuWO7O0Lk4htJ2z1KFF/rk0r/NSPub2QhWWbaDK5HEW6cUz/AHrfj/aOHqaltmAGTwA5k1ybN2pBchjDKsgU4bSc4JGR8iDkHkRyruerm1hcFSc9z5OtVAGBWaKKqnAUUUUAVgis0UBF+/nZu0zNc2WNbHLwEhQxPNo2PBSeZB4dcjrE+0bOa3YpNG8TDhh1K/QngeXMZFWc2ltOC2AaaRUDHC55scZwoHE4GT6AVmG6t7jgjxyDQkgwVYaJNXdv+1tDYPXSamhc4lyvWzjHbLkqm0wPAEfWnJu1uFf37DETRRdZpVKgDn4EOGk4Hpw9RVi47GJTlY0B55CKP9BXJtTb9rbMEnlCEhSMhseJtC8QMcW4VK9XLHCIrL3P8GjdTduDZ0AghBPHU7t96RzzZsfTHQClqiiqrbbyyAKKKK+AKKKKASt5dhQ38DQSjgeKsPvIw5Ovr/qCR1qBt590LywY95GXiB8MyAlCPNsZMZ9G+RNWOpKXeGyYyL8RF9mrtJlhgJHwkbJ4FVJwSOAPA1LXa4FinUSq4XRWEuKLeF5nEcSNI55Kilm+gqztxuzYSMWks7Z2PNmgjJPuStdVtZ29qh7uOKFFBJ0qqKoHEk4AAFT/AKr4JJ6vP4I07N+zRoXW8vlAdTmKDIbQ3SSQjILDmFHLnz5SsK5Nm7UguQWhkVwpw2k8iRkZHMZGCPMca7Kqzm5vLKkpOTywooork+BRRRQBUXdonZ40zNd2S5duMsOQNZ6yR5IAY9V68xxyDKNFdwm4PKO4WSg8oqldRvExjkVkcc1YFWHuDxrnd6srcX2zLx/h5BFMwdk0PFrAeMkMuWUjIKsPlW223R2bE2tLK2Vgchu5TIPmDjh8qs/q/gtfrPggLdfc682i691GViJ8U7jCKOpX/mH0X5kc6sFuzsCCwgW3hBwOLMfvO5HF3PmcewwAMAV32lxHID3ZBCsyHHIMh0svyIIrfVey1zK9lrn2FFFFRkQUUUUAUUUUAUhb0bOkl7p4k1NGzHKzNDKoZcZjcZVhnGUcYI481FFFANibc67Ikb7MTS2tpG0sZRSWhnd54wDHpxJGyLnRpJXioHCueTdy8LiAKWkW0VUnklP/AA8jXE7JIuiNUkZFI4ADACjiGJoooBybybGuJbhJoMhtCoJRcSx90VkLFniXwTrgnwkcxjgDkOiiigCiiigCiiigCiiigI9v90ruWK4twkaRvBcoimYyR97IcxNCroXgGeLKG0jkAQAR42lu3do9xOpdYvhpBHCjphF+D7sW4QRF3IkBcYcLxBxnOSigFLZG707W11EwEC3NusSosjSaZDFIslxqYA5bWnDn9nk8SaVd1bC4h73vcqrFe7jad5ypC4du8fiFY8k5ADpnAKKAXqKKKAKKKKAKKKKAQt6NnSS908SamjZjlZmhlUMuMxuMqwzjKOMEceaimxNuddkSN9mJpbW0jaWMopLQzu88YBj04kjZFzo0krxUDhRRQHPJu5eFxAFLSLaKqTySn/h5GuJ2SRdEapIyKRwAGAFHEMTT62nZvLLb/wDKjdpJBkeJlQiNSOoDNr9DGtFFAKVFFFAFFFFAFFFFAFR7f7pXcsVxbhI0jeC5RFMxkj72Q5iaFXQvAM8WUNpHIAgAgooDxtLdu7R7idS6xfDSCOFHTCL8H3YtwgiLuRIC4w4XiDjOcqexdg3Hw9yhSOMT26RpCztLH3vdyLJNIWAJDl0BHMiPJ4saKKAUN0dlzwd602cv3YXVJ3smI00nVJpXw5yVXHDJP4sBxUUUAUUUUAUUUUAUUUUAyNlbFvIpJVKy6Xnu5ARcr3WmeaaRMxYzydcjPPJrRDulcRRaEUYa3sxNGZmxNJBITOrMc/ejwurqAAeFZooBw7obNktoGSRAhaeeQKrlwFklZ1GogE8CKXKKKAKKKKAKKKKA/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8374" name="AutoShape 6" descr="data:image/jpeg;base64,/9j/4AAQSkZJRgABAQAAAQABAAD/2wCEAAkGBxAQEhUREhIVFhUVFxcXFRUWFRgZGBYXFRUWFhgVFRcYHSggGBolGxUVITEhKCorLi4uFx8zODMtNygtLzcBCgoKDg0OGxAQGi8mHyUrLSsvMC0vLS0tLi8tLS4tLS0tLS01LS0tLS0tLi0tLS0tLSstLS0tLS0tLS0tLS0uLf/AABEIAHgBpAMBIgACEQEDEQH/xAAcAAABBAMBAAAAAAAAAAAAAAAABQYHCAEDBAL/xABEEAACAQMBBQYDBwEGBAUFAAABAgMABBESBQYhMUEHEyJRYXEUgZEjMkJSYnKhkjNjgqKxsiRT0dIIhJTw8RUWF0NE/8QAGgEBAAMBAQEAAAAAAAAAAAAAAAMEBQIGAf/EAC8RAAICAQQBAwMBCAMAAAAAAAABAgMRBBIhMQUTUWEiMkEUM3GBobHR8PEVweH/2gAMAwEAAhEDEQA/AJxrGaTd4duQ2MJnmPAcFUfedjyVR1P+gBNQxt7tI2hcE92/cJ0WP72P1SEZJ9Rj2r6lku6XQXanmPXuyec1nNVog3v2lE2pbycn9cjOP6XJFSTuH2n/ABMi214FSRuEcq8EduiMv4WPQ5wScYHDJrBJqPGW0rPa+CTqKwKzXwzgrGaSt5t4INnwNcTtwHBVH3pGPJEHU8D7AEngKg3eDtO2ldMe7k+Hj6JEfFj9UpGon1Gn2q3ptFbfzHr3ZHO2MOyw+azVW7XfHacTalvrkn9crSD+mQsP4qUez/tU+JkW1vVRJG4RzLwSRjyR1P3GPQ5wSccOGZL/AB1tS3do5hdGXBKdFYFI+8+8cOz4u9lOSeEaD7ztjOB5DzPIfMCqBYhCU5KMVlsWM0ZqBNt9o+0Z2OiTuU6LGBnHq54k/T2pOst/dqQnIuncD8MmHB9Dq449iK62s1P+GvUctrPsWNopk7gb/wAe0vsZFEdwozpB8MgHNoyf9vP3p7VyZllcq5bZLkKxmufaN9HbxvNK4SNFLMx5AD/U+nWoR3o7Wbyditn9hEDwbSGlYfmOrITPkAT61Z0+ksvf0L+P4IZ2Rh2Tvmiqux757UVtQvrjPrIWH9LZX+KkHcntcZnWDaGkaiAtwo0gE8B3y8gP1DAHUdanu8bbWs9/uOIXxlwTDRWAazWeTBWM01N+N9YtnLpAEk7DKx54KPzyEch5Drj51Ee1d+9pzkk3LoD+GL7MD0BXxfU19SyaGm8ZdfHeuF8/9Fh81mq8bK7RNp27AmcyqOaTDVkdfF94e+ak7d7tPsLlQJW+Hk6rIfBn9MuMY98H0phnOo8fdT2sr4HzRmm/d767MiXU17bn0SVZGPsqEsfpUcb19r8rEx2CaF/50i5Y/sjPBfdsn0FT06S254iv4/gz5yUF9RM2azVYG342qW1fHT5/cAP6ANP8U7t0u1+4iYR34EsRwDMq4kT9TKvCQewB9+VWbfGXQWeH+4ijqIN4JxorVbzrIqujBlYBlYHIIIyCD1BFbazicKKwaYu/XaAtkTBAFkn/ABZPgi8tWPvN+nI8z0BEtNE7p7ILLH1mjNVzvt99pynJu5F45whCAfJMcK7NndpO1IuBmWQeUsYP8rpP811tZoz8NfFZyiwNFQtD2vXoHiggY+Y1r/Go1wX3a1tNs6BboDyIiYsPmzkH6VYr0dtnRnXUTq+5E75ozVYr3ffasramvZhxyAjd2PbCYBHvmlvdztX2hbOPiG+Jiz4gwVZAPNHAAPs2c+Y51Yn4u6McpplNaiLeCwdFJ+wtsQ3sKXEDakccPMEcCrDowPAilCs5rHDJwoorBr4DOaxmo0307SzC7QWYVmXIeVuKgjmEX8RHHieHDkajy53w2lJ968mH7H0f7MV9UWzUo8TfZHc8JfPZY7NZqsz7fvjwN5dH/wAxL/3Vytta7HEXVwPUTy/91WatLKf5Ib9DKrtlos0ZqrUm8e0B/wD3Xf8A6qb/AL6Vdi9pe1LVgTOZ0GMpN4sjrh/vA+uT7GrL8XZtymmZkrlGWGWRopvbm72wbUg72LwuuBLETlo28j5qccG6+hBAcNZsouLw+yVPIUUUV8BCXa/tNpbwQZ8EKqNPTW41M30KD5etNjbmxhbJE2sMZF1EDpype7W7IxX7SYOJkRwemVHdkA+mgfUedMqWUtzOcVIuj2uiSWmr29Y/3/M0vWgnBrY5rSa+sWss5uLtVruwt53OXZNLnzdCUY/MqT86XqbPZvs5rfZttGwIYoXIPMd6xkwR0+9TmqI8dbj1JY6yyAu2nazTX/cavBbooC9Ncg1sx9dJQfL1NNOz2M0sElxrUCPhgnifYU4+2OwaHabuQdM6RyKeh0qImA9tA/qHnTJ7w4xk46ivXaPC08Nvsv8A0ybf2jyeGrWx/wDkcCMdQa9k1qdq7sfBxEtJ2f7Xa82fbTudTtGFkb8zxkxu3zZSfnUT9p20XuNoSIT4YiI0HlwBY+5Yn5AVKHZhs1rbZdrG4IYoZCDzBmZpcEdCNdRN2lWjQ7Rn1Dg5EinzVgOX+IMPlXk5Y9R46yz1vgseu897eP5CVvFsj4VlXWGJUMcdM9KRHrdNKW4kk+9c7mvp6OTwuTNpdSQyLLExR0IZWHMEcjVkdxt5k2laiYDS6nRKvRZAATj9JBBHvjpVaUQsQACSeAAGSSeQAHM1Yns03YbZ9ppk/tZT3kg/ISoAjGOeAOJ8yemK4lg8/wCUUNqb7I17W97TdzG0iJEEDEN/eyqcEn9KkEDzOT5Uz9j7Ga5EhDKojXUdRxn0FL/aduw9hdM4BME7M8bflZiWaI+oJ4ea48jTNWQjkcZ516rRqCoj6fX+ZPKX/tOTy9anrYxrU5qWx8EUSyHZFtd7rZsRkbU8RaEknJIQ+An10FfpTyc4GaYfYns0wbMR2GDO7y+6nCIfmqA+xFPyQZGPOvJX49SWPc1I9LJXC7nfaN4zs2DNIcFvwqT4V9guB8q4dt2IglaIMG0nGRXm/tnt5nibIaJ2Q9OKkjI9DjNccrknJNEe/WElt+3HBpevUda3NZRq7h2VLnwdCRFiFHM8BSv/APZlzrVXaNdXLx55AnjSGXrTJcP+Y/U16HSN7eDxvk8bjxdRaGZc50kjI9DiuZq2Ma1OaszZkonTsF2w0trLbMc/DuCmekcoJC+wZZPrjpUoVE3/AIfdnMsFzckECWRY1z1EQJLDzGqQjPmp8qlmvK6vHrSwaVedqycO3L74e3mnxnu43fHmVUkD61XjZVi97cFWkwz6nd2PM8yfcmrB7y2RuLWeFfvPE6r+4qdP84qtIkKnhkH6H2NQxPTeDS2WY+7gL6LQ7JnOkkZ88HFaVrDtWFNSo2LHwbDWiWtpatEprZ0jPL+T6ZocVpatjGtTGtOT4PL/AJJO7BdrslzNaE+CVO9UeTxkKcDzKtx/YKnWoB7B9mtJfSXGPDDEQT+uUgKP6Vk/ip+rzGux6zwaNX2IKbfaDtRrWxmkQ4ZgI1I5gyHTkeoBJ+VOSmp2nWDTbOm0jJj0y/JDlv8ALqqmW9Kou+Cl1lf1IW2Jsf4nvPGqCNdRz19BSVisiUjODjPOtQNTLs9xLPPJsNanr2TWpzWlpjB17OeWuZq6JTXMxrXi/pPIX/eOzso2u9ttOEAnROe5kHQhh4DjzDhePQFvOrLVWHswsHn2pbBeUb9658ljGc/NtK/4hVnq8/5HHq8exYo+0KKKKoEw398914towd2x0upzFJjOluoI6qeo9vIVBG39172yYiaFtI5SKC0bDzDgcPY4PpVl6wRX1PBf0nkLNOtq5Xt/YqZDE8p0xqzt+VFLH6LxqStwOzGV5Eub5NEakMsDffcjiO8H4F5eE8TyIAqZxGByA+le6Ntkl/k7LFiKwYFZoor4Zg2t+t0Ytpwd2x0SIdUUmM6GxxBHVTyI9jzAqvu8G619YsVngcAcpFBaJgOocDA88HB9BVp6wRV3Ta6yhbVyiKyqMyn8CNKdMas7flRSx+i5NSf2edls0kiXN+ndxKQyQN9+QjiO8H4E5eE8TyIA5zesYHIAewr3Ul3kZ2LCWD5CiMeTC019+90E2lEADomTJjfGRx5o36Tw9jx8wXTRWcWa7JVyU4vDRWTbO7V7aMVmt5Bj8YUsh9Q44H250nWey7m4YLDBLISceBGP1IGAPU1asihVxXW5mq/MWNcxWSMuzbs4Nq63d2AZR/ZxcCIz+djyL+WOA9Tyk0Cs0VyZlt0rZbpCZvFsSG+ge3mXKuOY+8jD7roTyYH/AN4NV83p3Av7BjmJpos+GaJCwI/WoyYz78PWrLUVa02sso4j17FadcZ9lQEhdm0Kjs35VVifoBmn/uR2V3N06y3qNBbgglG4Syj8unnGp6k4PkOtT8EHkK9VPb5Kc1iKwcQojE8QxKihVACqAAoGAABgADoMV7oorOJyP+0XcM3p+ItsCcDDKeAlAHDjyDjlnrwHDFQztPZlxbkrNDJGRwOtGA+RIwR6jhVpqwy5r6ng0tN5O2mOxrKKtbL2Dd3bBYIJHz+IKQg9WcjSo9zUo7u9j0SgNeys7dY4jpQehf7ze401Kiris03M4v8AIWWcLgYt72T7KdSESWNujrM5P0kLA/Soz3s7ML6zy8INzF5xqe8X90QyT7rn2FWGoqzRrLanw8r5M6yPqL6ioTWsoOkxyavy6G1fTGadm6PZpfXzhpUe3g5tJIpV2HlHGeJJ8zge/KrH6eteqsWeTnJYSwRR08UcmytmxWsKQQqFjjUKqjyHU+ZJ4k9STXXRRWa3knMEVFvaH2dPK7XVmoLMcyQ5Ayx5vGTwyeq8PMeVSnRQn0+onRPfBlVLyymiOmSKRDyw6Mp9sMBXXs7dy/n/ALK0nYfm7tgvT8bYXPHlmrPFQedeq63M0J+XnJfaivEPZxtdhn4bHo0sYP8AupPvtxNrR5JspSBzKaH+gRix+Qqy9FWKtXOvozrrpW/cVDuraWI6ZI3Rs40ujIcjphgDSzu5uRtC/cLHC6JkappVZEUeYJHjPovpyzVoWQHmKyKsz8pOSwlgpLTxTyIe527MOzbdbeLifvSSEYMjkcWPlyAA6AAUu0UVmtuTyycK8uoIIPEHmPOvVFfAQtvv2bTxO01mpkiJJ7pR44+ulR+NeeMcRwGDzqPLiCSLhIjp+9Sv+oq1leSgPOulJo1qvL2xjtks/wBSpxnXzH1rU86/mH1q2b2yMMFVI8ioNaV2ZADkQxg+fdr/ANKsV6nZ+CC/W+r+CpMlwv5h9RSjsbdy9vWCW9vI+cePSRGAerSHwgc+vTrVrO5X8o+gr2BirL8nLGFEy5VKTyxndnG40eyoiWIe4lA71x90AcRHHn8IPXmx48OADyoorOnNze6XZIlhYQUUUVyfQooooArBrNFAR629O0I4mZhG0xi7xYmXSh+1hRnt5kLrNFplzxIbimR4iAp7S33+HaZXtzmGGWXKyBgzwRLK8ZYLheDYGTq4ZKgYpaXduyAkAt48Sgq408CrHJUflBODgY4gGsTbtWTly1uhLqVc44srJ3bAn1XgfPAzyFAc+xdq3UtzcRSwpGkQj0kSamy66sMNOPoeGOvOl6udLKJZGmCASOoVmHNlXJUHzxk10UAUUUUAUUUUAUUUUBHt7vTfwRXEr93rWC5ljjMZ7tu5wVeGeNmWRQvEo2lzn8OCAqT77COWWFraTVDGzSMokaNZUtxcmPve70Y0kAEkHJHh4g0sru5ZAyN8NFmVXV/CMMspzIuOQDHi2OZ4nNeLzdu1kVx3YV3iaHvAMuqshjyCfxBTjJ444cqAxsXbbXDSRtF3ciJFLo1hgY59fdnUowDmNwRxxjqCKzu1ezzLL3+jWk8kfgB0hVxgAnicA8+GeeByrp2Rsi3tU0QRqgOM6QBnSNIzjoAMAch0rpt7ZI9WhQNbF2x1ZubH14UBuooooAooooAooooBC3ovbmPuhByZm7wqqyShVXIKRM66xnGrGSARgcchBh32mTvHljSSJLezdXiEoaSa6mkhAERUuql0xpwWXSeDE4Dw2lsyC5AWaNXCnUuRxU4IypHFTgkcOhIrnbYNnjHcRgd2sOAoA7pDqRMDhhTxHlnhigEN998L3nwsgRIPiJi5MbRoskkb4jdQzEd0WAwMjyOAVDeO7uo3j7h48tgJCULPM2rxhjkd3GqcdXQ8+gPo7p2ZlWUxIQkaxohUaUCyNJkdeLNk54EqDzFde0NhWtxIsssQZ1XSrZYELnUQMEcMgH5DyoBSooooAooooAooooAqPb3em/giuJX7vWsFzLHGYz3bdzgq8M8bMsiheJRtLnP4cECQqShu5ZAyN8NFmVXV/CMMspzIuOQDHi2OZ4nNAI0++wjllha2k1Qxs0jKJGjWVLcXJj73u9GNJABJByR4eINKWzNutP3qMggkjijl8bB0Ecwk7t2KkDnE+Vzw088EGtl5u5ayK47sK7xND3gHjVWQx5BP4tJxk8cDHKujZmxra2jMcUSKrABgFGGAXTgjyxwxyA4UBwbs39w8lxDcHJhZNJKKpZHBIkwjsuglTp46sA6gDS/XHs3ZkFspWGNYwTkhRjJwBx88AADyAAHAV2UAUUUUAUUUUAUhb0XtzH3Qg5Mzd4VVZJQqrkFImddYzjVjJAIwOOQu1ybS2ZBcgLNGrhTqXI4qcEZUjipwSOHQkUAz4d9pk7x5Y0kiS3s3V4hKGkmuppIQBEVLqpdMacFl0ngxOB2Pvvhe8+FkCJB8RMXJjaNFkkjfEbqGYjuiwGBkeRwCuNsGzIx3EeO7WHAUAd0h1ImBwwpyR5Z4YrjG61i0yy92jBI1jRNKlUCyNJkdclmyc8CVB5igOTfPekWbRRJJEJGkty4kYArBJcxwsyqTxJ1P6AI56U6q5bywhnGJY1fBU+IA8Y3Drx9GUH5V1UAUUUUAUUUUAUUUGgMMwHEnFMvbfaXYW50oWnb+6xpHu5OPpmmd2qb2PNM1lE2IoziQj/8AY/UH9KnhjzBPHApgpCx5KT8q7jDPZvaTxClWrLn30v7khXna9dE/ZW0SjprZnP8AGkVxDtc2gDxjtyPLS4/nXTGdcVpkrRporfaItVpqoL6USjs7tpxwubQ+rQOG/wAkmP8AdUg7t712W0ATbTBiBlkPhkUebIeOPXlVY5a1W9zJDIssTlJEOUdTgqR1H/TryqxZ46uSzDhmDZZskW9opr9nW9H/ANTs1mYASqTHMByDrg6h6MpVsdM46U6KxZRcW4vtEieQooork+hXDtfasNpGZpnCIOp5k9FUcyT5Cux2ABJOABknyAqvW+e8b7QuDIT9mhKwr0CZ+8R+ZsAn5DpXUY5Ze0Ojepm10l2OfbvaxO5K2kSxr0eQanPrpB0r/NNWffrarHJvJB7LEv8ACoKSPhn06tJ0+eK5Wq/TXD2NO3TU1rEYjose0za0Jy06zL+WWNMf1IFbPzNSLub2n218ywTL3E54KCQY5DyxG/PV+kgemagt65ZgCKsy0lc11h/BiXpRfBbyio77Hd73voGt521TW+PET4pIj91m82BBBPsetSJWRZBwk4sgTyshRRRXB9Ciim/vzt02No8y47w4SLP52zg464AZv8NDqEHOSjHtiTvp2gRWJMMSiWccxnwR5/ORxJ66R8yOFRTtTfHaNwSXupFGchYj3QHoO7wSB6kn3pIOpz1ZmOSTxLE8SSepJrFzbvGcOpB9av1VRXZvrR10xxjL9zcm3b1DqW7uAQc/28n8gtg06t2+1e8t2C3f/ER54thVlUcvCRhX9jg8/FTFetElWnVCSw0Z98I+xajY21YLuFJ4HDxuOBHmOasOasDwIPEV21X3si3la0vVt2P2N0wQj8svKNh5ZOEPnlfIVYIVl3VenLBnMKKKKiAUUUGgOTau0YraJp5WCogyx/gADqScADqTUM7z9pV5csVt2NvFyGMd6w82fjp9l+prq7XduGa5Fop+zgALD80rDOT+1SAP3GmNDaSOCVUkDmfKrtFKxuka+l0kVBTn2zTcXUrnU8kjE9WdmP1Jrq2ZvLfWhzDcyrj8JYunsUfI/jNcLVperm1PjB3bFPgnPs/7RY9oMLecCO5wSAPuSgcT3eTkMBxKnpxBPHD9qpSysjK6MVdCGVhzVlOQw9QRVm9ztti/s4bnADOvjA/C6kq4/qBrP1FKg8royrYbXwLVFFFViIKKKKAKY+/m/q2GYIQHuMAkH7kQPIvjiWI4hfLiccMuPejaws7WW44EovhB6ufCg+bEVXCWV5GLuSzuSzE82Zjkk+pNWtNSpvL6Rb0tCm90ukdm1tv3l0dU9xI+fw6tKD2jXCj6ZpMjldDqR2UjiCrFSD55BzXRdWjx41qRnlmuVqv7UlwaO2KXCHnur2m3loyrcM1xDwBDYMqjzRzxY+jE58xU37L2jFcxJPC4eOQZVh/oR0IOQQeIIIqq71IfYlt5orlrJj9nMC6D8sqDJx+5B/kHrVK+lY3Io6ilY3RJwoooqmUQooooAoNFYNAVh2hITNIzczI5PuWOf5zTjst7I4ou7EC5xz4f9K99p+7r2l00wU9zOxdW6B24uhPnnUw9D6GmbqqaGGe3jZC6mMl1g6Ly41sWwBnoK43r2xrS5rToZjaw0y1yyVvlNczcTgAk5wAOJyeQArRjLg8xqFyS7/4eXbN4v4PsT6avtB9cAVM9Mrsn3XbZ9liUYmmbvJB+TgAkZ9Qo4+rNT1rzmpmp2yaJoLEUgoooqA7EbfB2FjdFc57mTGP2mq5KatFcQrIjIwyrKVYeYYYI+hqtu8mxpLG4e3fPhOUb86EnSw9xz9QakrfJv+Ftiozr/PYp3W9Aa2FuI1GBzpruayTWtjWhUT6hJdGtzXLLW9zXNKavRZgakffYY5G0yAeBt5M/J48Z+dWDqKewzdp4YnvpFIM4CxA/8oHUX/xHGPRQetStWPrJqVrwVYLCCiiiqp2FRt22k9zbjp3rcPUJw/1NSTTU7StiNeWTKgzJERKgHNioIZR7qzfPFdReGWdHNQvjJ9ZIP2XedzKsmAdJzg10bybaN3Jr0heGMCkkNmvLGtGB6G/vJ4Y1oetjGtEhqzFmRee9msRPCRzEsRHuJFI/mraCq39l2wGvb+M4+zt2WaQ9PCcxqf3Oo4eStVkBVDWyTkkZr7M0UUVSPgUUUUBW7exyb67Lc/iJh8hIwX/KBW/Y+8Jt4JIggOvrSt2s7Ia3vTNjwXA1g/rUBXX3+6f8VMkmtOppxR6OElOqLXsYkbPGtLmvbGtTmpivYapKnDsIdjs+UHOFuXC+g7qEnH+ItUGOasx2e7DaxsIYHGJMF5PR5DqI+WQPlVbVS+jBm3scdFFFZ5WCiiigGL2xsw2fgcjNHq9vER/mC1C1tLodWxnBB+lWG322ObyymgUeMrqj/ehDKPmRj51XInzBHmDwIPkR0NaOkktjRp6KS2NfItbzbdN4ykqF0jGBSC1eia1sasMss8OaV9w2YbStCvPv0HyPBv8AKWpFc0++xnYrT33xBH2dspOePGRwVRR7Aufp51Ba8RZXuliLJ6FZoorNMsKKKKAKKKKA576yjnRo5UV0YYZWGQajbbvZFGxLWk5j/u5fEvsGHiA981KNce0tpwWwDTSKgY4XPNjjJCgcTgZJ8gK+p4JqtRZV9jwQTe9mu1ozhYFlH5o5Y8fSRlP8Vw//AI/2w3AWT/OSEfyZKsPaX8Mv9nIj+BJPCwP2cmrQ/D8LaGweuk101PHUziSWauyfZAezex/aM2DM8UAPME944/wp4f8ANUkbo9mtjs9hKA00w5Sy4Og/3agYX34n1pzXm14IZEikkAeT7i4JJ8QXPAcBkgZNd1LNTZNYb4KmFnJgCs0UVXPoUUUUAUh707sW+0I9Ewwwz3ci/fQnHI9QcDI64pcoodRk4vdF4ZAW3uzfaNsSY4+/j6PHjVj9UZOrPtmmncWFwhw0EynyaJwfoRVlU3isiXAuIsxq7v4gAEjOHfJ4FVJwSOAPA0qVPC9xLj19kliSKuWO7O0Lk4htJ2z1KFF/rk0r/NSPub2QhWWbaDK5HEW6cUz/AHrfj/aOHqaltmAGTwA5k1ybN2pBchjDKsgU4bSc4JGR8iDkHkRyruerm1hcFSc9z5OtVAGBWaKKqnAUUUUAVgis0UBF+/nZu0zNc2WNbHLwEhQxPNo2PBSeZB4dcjrE+0bOa3YpNG8TDhh1K/QngeXMZFWc2ltOC2AaaRUDHC55scZwoHE4GT6AVmG6t7jgjxyDQkgwVYaJNXdv+1tDYPXSamhc4lyvWzjHbLkqm0wPAEfWnJu1uFf37DETRRdZpVKgDn4EOGk4Hpw9RVi47GJTlY0B55CKP9BXJtTb9rbMEnlCEhSMhseJtC8QMcW4VK9XLHCIrL3P8GjdTduDZ0AghBPHU7t96RzzZsfTHQClqiiqrbbyyAKKKK+AKKKKASt5dhQ38DQSjgeKsPvIw5Ovr/qCR1qBt590LywY95GXiB8MyAlCPNsZMZ9G+RNWOpKXeGyYyL8RF9mrtJlhgJHwkbJ4FVJwSOAPA1LXa4FinUSq4XRWEuKLeF5nEcSNI55Kilm+gqztxuzYSMWks7Z2PNmgjJPuStdVtZ29qh7uOKFFBJ0qqKoHEk4AAFT/AKr4JJ6vP4I07N+zRoXW8vlAdTmKDIbQ3SSQjILDmFHLnz5SsK5Nm7UguQWhkVwpw2k8iRkZHMZGCPMca7Kqzm5vLKkpOTywooork+BRRRQBUXdonZ40zNd2S5duMsOQNZ6yR5IAY9V68xxyDKNFdwm4PKO4WSg8oqldRvExjkVkcc1YFWHuDxrnd6srcX2zLx/h5BFMwdk0PFrAeMkMuWUjIKsPlW223R2bE2tLK2Vgchu5TIPmDjh8qs/q/gtfrPggLdfc682i691GViJ8U7jCKOpX/mH0X5kc6sFuzsCCwgW3hBwOLMfvO5HF3PmcewwAMAV32lxHID3ZBCsyHHIMh0svyIIrfVey1zK9lrn2FFFFRkQUUUUAUUUUAUhb0bOkl7p4k1NGzHKzNDKoZcZjcZVhnGUcYI481FFFANibc67Ikb7MTS2tpG0sZRSWhnd54wDHpxJGyLnRpJXioHCueTdy8LiAKWkW0VUnklP/AA8jXE7JIuiNUkZFI4ADACjiGJoooBybybGuJbhJoMhtCoJRcSx90VkLFniXwTrgnwkcxjgDkOiiigCiiigCiiigCiiigI9v90ruWK4twkaRvBcoimYyR97IcxNCroXgGeLKG0jkAQAR42lu3do9xOpdYvhpBHCjphF+D7sW4QRF3IkBcYcLxBxnOSigFLZG707W11EwEC3NusSosjSaZDFIslxqYA5bWnDn9nk8SaVd1bC4h73vcqrFe7jad5ypC4du8fiFY8k5ADpnAKKAXqKKKAKKKKAKKKKAQt6NnSS908SamjZjlZmhlUMuMxuMqwzjKOMEceaimxNuddkSN9mJpbW0jaWMopLQzu88YBj04kjZFzo0krxUDhRRQHPJu5eFxAFLSLaKqTySn/h5GuJ2SRdEapIyKRwAGAFHEMTT62nZvLLb/wDKjdpJBkeJlQiNSOoDNr9DGtFFAKVFFFAFFFFAFFFFAFR7f7pXcsVxbhI0jeC5RFMxkj72Q5iaFXQvAM8WUNpHIAgAgooDxtLdu7R7idS6xfDSCOFHTCL8H3YtwgiLuRIC4w4XiDjOcqexdg3Hw9yhSOMT26RpCztLH3vdyLJNIWAJDl0BHMiPJ4saKKAUN0dlzwd602cv3YXVJ3smI00nVJpXw5yVXHDJP4sBxUUUAUUUUAUUUUAUUUUAyNlbFvIpJVKy6Xnu5ARcr3WmeaaRMxYzydcjPPJrRDulcRRaEUYa3sxNGZmxNJBITOrMc/ejwurqAAeFZooBw7obNktoGSRAhaeeQKrlwFklZ1GogE8CKXKKKAKKKKAKKKKA/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8376" name="AutoShape 8" descr="data:image/jpeg;base64,/9j/4AAQSkZJRgABAQAAAQABAAD/2wCEAAkGBxAQEhUREhIVFhUVFxcXFRUWFRgZGBYXFRUWFhgVFRcYHSggGBolGxUVITEhKCorLi4uFx8zODMtNygtLzcBCgoKDg0OGxAQGi8mHyUrLSsvMC0vLS0tLi8tLS4tLS0tLS01LS0tLS0tLi0tLS0tLSstLS0tLS0tLS0tLS0uLf/AABEIAHgBpAMBIgACEQEDEQH/xAAcAAABBAMBAAAAAAAAAAAAAAAABQYHCAEDBAL/xABEEAACAQMBBQYDBwEGBAUFAAABAgMABBESBQYhMUEHEyJRYXEUgZEjMkJSYnKhkjNjgqKxsiRT0dIIhJTw8RUWF0NE/8QAGgEBAAMBAQEAAAAAAAAAAAAAAAMEBQIGAf/EAC8RAAICAQQBAwMBCAMAAAAAAAABAgMRBBIhMQUTUWEiMkEUM3GBobHR8PEVweH/2gAMAwEAAhEDEQA/AJxrGaTd4duQ2MJnmPAcFUfedjyVR1P+gBNQxt7tI2hcE92/cJ0WP72P1SEZJ9Rj2r6lku6XQXanmPXuyec1nNVog3v2lE2pbycn9cjOP6XJFSTuH2n/ABMi214FSRuEcq8EduiMv4WPQ5wScYHDJrBJqPGW0rPa+CTqKwKzXwzgrGaSt5t4INnwNcTtwHBVH3pGPJEHU8D7AEngKg3eDtO2ldMe7k+Hj6JEfFj9UpGon1Gn2q3ptFbfzHr3ZHO2MOyw+azVW7XfHacTalvrkn9crSD+mQsP4qUez/tU+JkW1vVRJG4RzLwSRjyR1P3GPQ5wSccOGZL/AB1tS3do5hdGXBKdFYFI+8+8cOz4u9lOSeEaD7ztjOB5DzPIfMCqBYhCU5KMVlsWM0ZqBNt9o+0Z2OiTuU6LGBnHq54k/T2pOst/dqQnIuncD8MmHB9Dq449iK62s1P+GvUctrPsWNopk7gb/wAe0vsZFEdwozpB8MgHNoyf9vP3p7VyZllcq5bZLkKxmufaN9HbxvNK4SNFLMx5AD/U+nWoR3o7Wbyditn9hEDwbSGlYfmOrITPkAT61Z0+ksvf0L+P4IZ2Rh2Tvmiqux757UVtQvrjPrIWH9LZX+KkHcntcZnWDaGkaiAtwo0gE8B3y8gP1DAHUdanu8bbWs9/uOIXxlwTDRWAazWeTBWM01N+N9YtnLpAEk7DKx54KPzyEch5Drj51Ee1d+9pzkk3LoD+GL7MD0BXxfU19SyaGm8ZdfHeuF8/9Fh81mq8bK7RNp27AmcyqOaTDVkdfF94e+ak7d7tPsLlQJW+Hk6rIfBn9MuMY98H0phnOo8fdT2sr4HzRmm/d767MiXU17bn0SVZGPsqEsfpUcb19r8rEx2CaF/50i5Y/sjPBfdsn0FT06S254iv4/gz5yUF9RM2azVYG342qW1fHT5/cAP6ANP8U7t0u1+4iYR34EsRwDMq4kT9TKvCQewB9+VWbfGXQWeH+4ijqIN4JxorVbzrIqujBlYBlYHIIIyCD1BFbazicKKwaYu/XaAtkTBAFkn/ABZPgi8tWPvN+nI8z0BEtNE7p7ILLH1mjNVzvt99pynJu5F45whCAfJMcK7NndpO1IuBmWQeUsYP8rpP811tZoz8NfFZyiwNFQtD2vXoHiggY+Y1r/Go1wX3a1tNs6BboDyIiYsPmzkH6VYr0dtnRnXUTq+5E75ozVYr3ffasramvZhxyAjd2PbCYBHvmlvdztX2hbOPiG+Jiz4gwVZAPNHAAPs2c+Y51Yn4u6McpplNaiLeCwdFJ+wtsQ3sKXEDakccPMEcCrDowPAilCs5rHDJwoorBr4DOaxmo0307SzC7QWYVmXIeVuKgjmEX8RHHieHDkajy53w2lJ968mH7H0f7MV9UWzUo8TfZHc8JfPZY7NZqsz7fvjwN5dH/wAxL/3Vytta7HEXVwPUTy/91WatLKf5Ib9DKrtlos0ZqrUm8e0B/wD3Xf8A6qb/AL6Vdi9pe1LVgTOZ0GMpN4sjrh/vA+uT7GrL8XZtymmZkrlGWGWRopvbm72wbUg72LwuuBLETlo28j5qccG6+hBAcNZsouLw+yVPIUUUV8BCXa/tNpbwQZ8EKqNPTW41M30KD5etNjbmxhbJE2sMZF1EDpype7W7IxX7SYOJkRwemVHdkA+mgfUedMqWUtzOcVIuj2uiSWmr29Y/3/M0vWgnBrY5rSa+sWss5uLtVruwt53OXZNLnzdCUY/MqT86XqbPZvs5rfZttGwIYoXIPMd6xkwR0+9TmqI8dbj1JY6yyAu2nazTX/cavBbooC9Ncg1sx9dJQfL1NNOz2M0sElxrUCPhgnifYU4+2OwaHabuQdM6RyKeh0qImA9tA/qHnTJ7w4xk46ivXaPC08Nvsv8A0ybf2jyeGrWx/wDkcCMdQa9k1qdq7sfBxEtJ2f7Xa82fbTudTtGFkb8zxkxu3zZSfnUT9p20XuNoSIT4YiI0HlwBY+5Yn5AVKHZhs1rbZdrG4IYoZCDzBmZpcEdCNdRN2lWjQ7Rn1Dg5EinzVgOX+IMPlXk5Y9R46yz1vgseu897eP5CVvFsj4VlXWGJUMcdM9KRHrdNKW4kk+9c7mvp6OTwuTNpdSQyLLExR0IZWHMEcjVkdxt5k2laiYDS6nRKvRZAATj9JBBHvjpVaUQsQACSeAAGSSeQAHM1Yns03YbZ9ppk/tZT3kg/ISoAjGOeAOJ8yemK4lg8/wCUUNqb7I17W97TdzG0iJEEDEN/eyqcEn9KkEDzOT5Uz9j7Ga5EhDKojXUdRxn0FL/aduw9hdM4BME7M8bflZiWaI+oJ4ea48jTNWQjkcZ516rRqCoj6fX+ZPKX/tOTy9anrYxrU5qWx8EUSyHZFtd7rZsRkbU8RaEknJIQ+An10FfpTyc4GaYfYns0wbMR2GDO7y+6nCIfmqA+xFPyQZGPOvJX49SWPc1I9LJXC7nfaN4zs2DNIcFvwqT4V9guB8q4dt2IglaIMG0nGRXm/tnt5nibIaJ2Q9OKkjI9DjNccrknJNEe/WElt+3HBpevUda3NZRq7h2VLnwdCRFiFHM8BSv/APZlzrVXaNdXLx55AnjSGXrTJcP+Y/U16HSN7eDxvk8bjxdRaGZc50kjI9DiuZq2Ma1OaszZkonTsF2w0trLbMc/DuCmekcoJC+wZZPrjpUoVE3/AIfdnMsFzckECWRY1z1EQJLDzGqQjPmp8qlmvK6vHrSwaVedqycO3L74e3mnxnu43fHmVUkD61XjZVi97cFWkwz6nd2PM8yfcmrB7y2RuLWeFfvPE6r+4qdP84qtIkKnhkH6H2NQxPTeDS2WY+7gL6LQ7JnOkkZ88HFaVrDtWFNSo2LHwbDWiWtpatEprZ0jPL+T6ZocVpatjGtTGtOT4PL/AJJO7BdrslzNaE+CVO9UeTxkKcDzKtx/YKnWoB7B9mtJfSXGPDDEQT+uUgKP6Vk/ip+rzGux6zwaNX2IKbfaDtRrWxmkQ4ZgI1I5gyHTkeoBJ+VOSmp2nWDTbOm0jJj0y/JDlv8ALqqmW9Kou+Cl1lf1IW2Jsf4nvPGqCNdRz19BSVisiUjODjPOtQNTLs9xLPPJsNanr2TWpzWlpjB17OeWuZq6JTXMxrXi/pPIX/eOzso2u9ttOEAnROe5kHQhh4DjzDhePQFvOrLVWHswsHn2pbBeUb9658ljGc/NtK/4hVnq8/5HHq8exYo+0KKKKoEw398914towd2x0upzFJjOluoI6qeo9vIVBG39172yYiaFtI5SKC0bDzDgcPY4PpVl6wRX1PBf0nkLNOtq5Xt/YqZDE8p0xqzt+VFLH6LxqStwOzGV5Eub5NEakMsDffcjiO8H4F5eE8TyIAqZxGByA+le6Ntkl/k7LFiKwYFZoor4Zg2t+t0Ytpwd2x0SIdUUmM6GxxBHVTyI9jzAqvu8G619YsVngcAcpFBaJgOocDA88HB9BVp6wRV3Ta6yhbVyiKyqMyn8CNKdMas7flRSx+i5NSf2edls0kiXN+ndxKQyQN9+QjiO8H4E5eE8TyIA5zesYHIAewr3Ul3kZ2LCWD5CiMeTC019+90E2lEADomTJjfGRx5o36Tw9jx8wXTRWcWa7JVyU4vDRWTbO7V7aMVmt5Bj8YUsh9Q44H250nWey7m4YLDBLISceBGP1IGAPU1asihVxXW5mq/MWNcxWSMuzbs4Nq63d2AZR/ZxcCIz+djyL+WOA9Tyk0Cs0VyZlt0rZbpCZvFsSG+ge3mXKuOY+8jD7roTyYH/AN4NV83p3Av7BjmJpos+GaJCwI/WoyYz78PWrLUVa02sso4j17FadcZ9lQEhdm0Kjs35VVifoBmn/uR2V3N06y3qNBbgglG4Syj8unnGp6k4PkOtT8EHkK9VPb5Kc1iKwcQojE8QxKihVACqAAoGAABgADoMV7oorOJyP+0XcM3p+ItsCcDDKeAlAHDjyDjlnrwHDFQztPZlxbkrNDJGRwOtGA+RIwR6jhVpqwy5r6ng0tN5O2mOxrKKtbL2Dd3bBYIJHz+IKQg9WcjSo9zUo7u9j0SgNeys7dY4jpQehf7ze401Kiris03M4v8AIWWcLgYt72T7KdSESWNujrM5P0kLA/Soz3s7ML6zy8INzF5xqe8X90QyT7rn2FWGoqzRrLanw8r5M6yPqL6ioTWsoOkxyavy6G1fTGadm6PZpfXzhpUe3g5tJIpV2HlHGeJJ8zge/KrH6eteqsWeTnJYSwRR08UcmytmxWsKQQqFjjUKqjyHU+ZJ4k9STXXRRWa3knMEVFvaH2dPK7XVmoLMcyQ5Ayx5vGTwyeq8PMeVSnRQn0+onRPfBlVLyymiOmSKRDyw6Mp9sMBXXs7dy/n/ALK0nYfm7tgvT8bYXPHlmrPFQedeq63M0J+XnJfaivEPZxtdhn4bHo0sYP8AupPvtxNrR5JspSBzKaH+gRix+Qqy9FWKtXOvozrrpW/cVDuraWI6ZI3Rs40ujIcjphgDSzu5uRtC/cLHC6JkappVZEUeYJHjPovpyzVoWQHmKyKsz8pOSwlgpLTxTyIe527MOzbdbeLifvSSEYMjkcWPlyAA6AAUu0UVmtuTyycK8uoIIPEHmPOvVFfAQtvv2bTxO01mpkiJJ7pR44+ulR+NeeMcRwGDzqPLiCSLhIjp+9Sv+oq1leSgPOulJo1qvL2xjtks/wBSpxnXzH1rU86/mH1q2b2yMMFVI8ioNaV2ZADkQxg+fdr/ANKsV6nZ+CC/W+r+CpMlwv5h9RSjsbdy9vWCW9vI+cePSRGAerSHwgc+vTrVrO5X8o+gr2BirL8nLGFEy5VKTyxndnG40eyoiWIe4lA71x90AcRHHn8IPXmx48OADyoorOnNze6XZIlhYQUUUVyfQooooArBrNFAR629O0I4mZhG0xi7xYmXSh+1hRnt5kLrNFplzxIbimR4iAp7S33+HaZXtzmGGWXKyBgzwRLK8ZYLheDYGTq4ZKgYpaXduyAkAt48Sgq408CrHJUflBODgY4gGsTbtWTly1uhLqVc44srJ3bAn1XgfPAzyFAc+xdq3UtzcRSwpGkQj0kSamy66sMNOPoeGOvOl6udLKJZGmCASOoVmHNlXJUHzxk10UAUUUUAUUUUAUUUUBHt7vTfwRXEr93rWC5ljjMZ7tu5wVeGeNmWRQvEo2lzn8OCAqT77COWWFraTVDGzSMokaNZUtxcmPve70Y0kAEkHJHh4g0sru5ZAyN8NFmVXV/CMMspzIuOQDHi2OZ4nNeLzdu1kVx3YV3iaHvAMuqshjyCfxBTjJ444cqAxsXbbXDSRtF3ciJFLo1hgY59fdnUowDmNwRxxjqCKzu1ezzLL3+jWk8kfgB0hVxgAnicA8+GeeByrp2Rsi3tU0QRqgOM6QBnSNIzjoAMAch0rpt7ZI9WhQNbF2x1ZubH14UBuooooAooooAooooBC3ovbmPuhByZm7wqqyShVXIKRM66xnGrGSARgcchBh32mTvHljSSJLezdXiEoaSa6mkhAERUuql0xpwWXSeDE4Dw2lsyC5AWaNXCnUuRxU4IypHFTgkcOhIrnbYNnjHcRgd2sOAoA7pDqRMDhhTxHlnhigEN998L3nwsgRIPiJi5MbRoskkb4jdQzEd0WAwMjyOAVDeO7uo3j7h48tgJCULPM2rxhjkd3GqcdXQ8+gPo7p2ZlWUxIQkaxohUaUCyNJkdeLNk54EqDzFde0NhWtxIsssQZ1XSrZYELnUQMEcMgH5DyoBSooooAooooAooooAqPb3em/giuJX7vWsFzLHGYz3bdzgq8M8bMsiheJRtLnP4cECQqShu5ZAyN8NFmVXV/CMMspzIuOQDHi2OZ4nNAI0++wjllha2k1Qxs0jKJGjWVLcXJj73u9GNJABJByR4eINKWzNutP3qMggkjijl8bB0Ecwk7t2KkDnE+Vzw088EGtl5u5ayK47sK7xND3gHjVWQx5BP4tJxk8cDHKujZmxra2jMcUSKrABgFGGAXTgjyxwxyA4UBwbs39w8lxDcHJhZNJKKpZHBIkwjsuglTp46sA6gDS/XHs3ZkFspWGNYwTkhRjJwBx88AADyAAHAV2UAUUUUAUUUUAUhb0XtzH3Qg5Mzd4VVZJQqrkFImddYzjVjJAIwOOQu1ybS2ZBcgLNGrhTqXI4qcEZUjipwSOHQkUAz4d9pk7x5Y0kiS3s3V4hKGkmuppIQBEVLqpdMacFl0ngxOB2Pvvhe8+FkCJB8RMXJjaNFkkjfEbqGYjuiwGBkeRwCuNsGzIx3EeO7WHAUAd0h1ImBwwpyR5Z4YrjG61i0yy92jBI1jRNKlUCyNJkdclmyc8CVB5igOTfPekWbRRJJEJGkty4kYArBJcxwsyqTxJ1P6AI56U6q5bywhnGJY1fBU+IA8Y3Drx9GUH5V1UAUUUUAUUUUAUUUGgMMwHEnFMvbfaXYW50oWnb+6xpHu5OPpmmd2qb2PNM1lE2IoziQj/8AY/UH9KnhjzBPHApgpCx5KT8q7jDPZvaTxClWrLn30v7khXna9dE/ZW0SjprZnP8AGkVxDtc2gDxjtyPLS4/nXTGdcVpkrRporfaItVpqoL6USjs7tpxwubQ+rQOG/wAkmP8AdUg7t712W0ATbTBiBlkPhkUebIeOPXlVY5a1W9zJDIssTlJEOUdTgqR1H/TryqxZ46uSzDhmDZZskW9opr9nW9H/ANTs1mYASqTHMByDrg6h6MpVsdM46U6KxZRcW4vtEieQooork+hXDtfasNpGZpnCIOp5k9FUcyT5Cux2ABJOABknyAqvW+e8b7QuDIT9mhKwr0CZ+8R+ZsAn5DpXUY5Ze0Ojepm10l2OfbvaxO5K2kSxr0eQanPrpB0r/NNWffrarHJvJB7LEv8ACoKSPhn06tJ0+eK5Wq/TXD2NO3TU1rEYjose0za0Jy06zL+WWNMf1IFbPzNSLub2n218ywTL3E54KCQY5DyxG/PV+kgemagt65ZgCKsy0lc11h/BiXpRfBbyio77Hd73voGt521TW+PET4pIj91m82BBBPsetSJWRZBwk4sgTyshRRRXB9Ciim/vzt02No8y47w4SLP52zg464AZv8NDqEHOSjHtiTvp2gRWJMMSiWccxnwR5/ORxJ66R8yOFRTtTfHaNwSXupFGchYj3QHoO7wSB6kn3pIOpz1ZmOSTxLE8SSepJrFzbvGcOpB9av1VRXZvrR10xxjL9zcm3b1DqW7uAQc/28n8gtg06t2+1e8t2C3f/ER54thVlUcvCRhX9jg8/FTFetElWnVCSw0Z98I+xajY21YLuFJ4HDxuOBHmOasOasDwIPEV21X3si3la0vVt2P2N0wQj8svKNh5ZOEPnlfIVYIVl3VenLBnMKKKKiAUUUGgOTau0YraJp5WCogyx/gADqScADqTUM7z9pV5csVt2NvFyGMd6w82fjp9l+prq7XduGa5Fop+zgALD80rDOT+1SAP3GmNDaSOCVUkDmfKrtFKxuka+l0kVBTn2zTcXUrnU8kjE9WdmP1Jrq2ZvLfWhzDcyrj8JYunsUfI/jNcLVperm1PjB3bFPgnPs/7RY9oMLecCO5wSAPuSgcT3eTkMBxKnpxBPHD9qpSysjK6MVdCGVhzVlOQw9QRVm9ztti/s4bnADOvjA/C6kq4/qBrP1FKg8royrYbXwLVFFFViIKKKKAKY+/m/q2GYIQHuMAkH7kQPIvjiWI4hfLiccMuPejaws7WW44EovhB6ufCg+bEVXCWV5GLuSzuSzE82Zjkk+pNWtNSpvL6Rb0tCm90ukdm1tv3l0dU9xI+fw6tKD2jXCj6ZpMjldDqR2UjiCrFSD55BzXRdWjx41qRnlmuVqv7UlwaO2KXCHnur2m3loyrcM1xDwBDYMqjzRzxY+jE58xU37L2jFcxJPC4eOQZVh/oR0IOQQeIIIqq71IfYlt5orlrJj9nMC6D8sqDJx+5B/kHrVK+lY3Io6ilY3RJwoooqmUQooooAoNFYNAVh2hITNIzczI5PuWOf5zTjst7I4ou7EC5xz4f9K99p+7r2l00wU9zOxdW6B24uhPnnUw9D6GmbqqaGGe3jZC6mMl1g6Ly41sWwBnoK43r2xrS5rToZjaw0y1yyVvlNczcTgAk5wAOJyeQArRjLg8xqFyS7/4eXbN4v4PsT6avtB9cAVM9Mrsn3XbZ9liUYmmbvJB+TgAkZ9Qo4+rNT1rzmpmp2yaJoLEUgoooqA7EbfB2FjdFc57mTGP2mq5KatFcQrIjIwyrKVYeYYYI+hqtu8mxpLG4e3fPhOUb86EnSw9xz9QakrfJv+Ftiozr/PYp3W9Aa2FuI1GBzpruayTWtjWhUT6hJdGtzXLLW9zXNKavRZgakffYY5G0yAeBt5M/J48Z+dWDqKewzdp4YnvpFIM4CxA/8oHUX/xHGPRQetStWPrJqVrwVYLCCiiiqp2FRt22k9zbjp3rcPUJw/1NSTTU7StiNeWTKgzJERKgHNioIZR7qzfPFdReGWdHNQvjJ9ZIP2XedzKsmAdJzg10bybaN3Jr0heGMCkkNmvLGtGB6G/vJ4Y1oetjGtEhqzFmRee9msRPCRzEsRHuJFI/mraCq39l2wGvb+M4+zt2WaQ9PCcxqf3Oo4eStVkBVDWyTkkZr7M0UUVSPgUUUUBW7exyb67Lc/iJh8hIwX/KBW/Y+8Jt4JIggOvrSt2s7Ia3vTNjwXA1g/rUBXX3+6f8VMkmtOppxR6OElOqLXsYkbPGtLmvbGtTmpivYapKnDsIdjs+UHOFuXC+g7qEnH+ItUGOasx2e7DaxsIYHGJMF5PR5DqI+WQPlVbVS+jBm3scdFFFZ5WCiiigGL2xsw2fgcjNHq9vER/mC1C1tLodWxnBB+lWG322ObyymgUeMrqj/ehDKPmRj51XInzBHmDwIPkR0NaOkktjRp6KS2NfItbzbdN4ykqF0jGBSC1eia1sasMss8OaV9w2YbStCvPv0HyPBv8AKWpFc0++xnYrT33xBH2dspOePGRwVRR7Aufp51Ba8RZXuliLJ6FZoorNMsKKKKAKKKKA576yjnRo5UV0YYZWGQajbbvZFGxLWk5j/u5fEvsGHiA981KNce0tpwWwDTSKgY4XPNjjJCgcTgZJ8gK+p4JqtRZV9jwQTe9mu1ozhYFlH5o5Y8fSRlP8Vw//AI/2w3AWT/OSEfyZKsPaX8Mv9nIj+BJPCwP2cmrQ/D8LaGweuk101PHUziSWauyfZAezex/aM2DM8UAPME944/wp4f8ANUkbo9mtjs9hKA00w5Sy4Og/3agYX34n1pzXm14IZEikkAeT7i4JJ8QXPAcBkgZNd1LNTZNYb4KmFnJgCs0UVXPoUUUUAUh707sW+0I9Ewwwz3ci/fQnHI9QcDI64pcoodRk4vdF4ZAW3uzfaNsSY4+/j6PHjVj9UZOrPtmmncWFwhw0EynyaJwfoRVlU3isiXAuIsxq7v4gAEjOHfJ4FVJwSOAPA0qVPC9xLj19kliSKuWO7O0Lk4htJ2z1KFF/rk0r/NSPub2QhWWbaDK5HEW6cUz/AHrfj/aOHqaltmAGTwA5k1ybN2pBchjDKsgU4bSc4JGR8iDkHkRyruerm1hcFSc9z5OtVAGBWaKKqnAUUUUAVgis0UBF+/nZu0zNc2WNbHLwEhQxPNo2PBSeZB4dcjrE+0bOa3YpNG8TDhh1K/QngeXMZFWc2ltOC2AaaRUDHC55scZwoHE4GT6AVmG6t7jgjxyDQkgwVYaJNXdv+1tDYPXSamhc4lyvWzjHbLkqm0wPAEfWnJu1uFf37DETRRdZpVKgDn4EOGk4Hpw9RVi47GJTlY0B55CKP9BXJtTb9rbMEnlCEhSMhseJtC8QMcW4VK9XLHCIrL3P8GjdTduDZ0AghBPHU7t96RzzZsfTHQClqiiqrbbyyAKKKK+AKKKKASt5dhQ38DQSjgeKsPvIw5Ovr/qCR1qBt590LywY95GXiB8MyAlCPNsZMZ9G+RNWOpKXeGyYyL8RF9mrtJlhgJHwkbJ4FVJwSOAPA1LXa4FinUSq4XRWEuKLeF5nEcSNI55Kilm+gqztxuzYSMWks7Z2PNmgjJPuStdVtZ29qh7uOKFFBJ0qqKoHEk4AAFT/AKr4JJ6vP4I07N+zRoXW8vlAdTmKDIbQ3SSQjILDmFHLnz5SsK5Nm7UguQWhkVwpw2k8iRkZHMZGCPMca7Kqzm5vLKkpOTywooork+BRRRQBUXdonZ40zNd2S5duMsOQNZ6yR5IAY9V68xxyDKNFdwm4PKO4WSg8oqldRvExjkVkcc1YFWHuDxrnd6srcX2zLx/h5BFMwdk0PFrAeMkMuWUjIKsPlW223R2bE2tLK2Vgchu5TIPmDjh8qs/q/gtfrPggLdfc682i691GViJ8U7jCKOpX/mH0X5kc6sFuzsCCwgW3hBwOLMfvO5HF3PmcewwAMAV32lxHID3ZBCsyHHIMh0svyIIrfVey1zK9lrn2FFFFRkQUUUUAUUUUAUhb0bOkl7p4k1NGzHKzNDKoZcZjcZVhnGUcYI481FFFANibc67Ikb7MTS2tpG0sZRSWhnd54wDHpxJGyLnRpJXioHCueTdy8LiAKWkW0VUnklP/AA8jXE7JIuiNUkZFI4ADACjiGJoooBybybGuJbhJoMhtCoJRcSx90VkLFniXwTrgnwkcxjgDkOiiigCiiigCiiigCiiigI9v90ruWK4twkaRvBcoimYyR97IcxNCroXgGeLKG0jkAQAR42lu3do9xOpdYvhpBHCjphF+D7sW4QRF3IkBcYcLxBxnOSigFLZG707W11EwEC3NusSosjSaZDFIslxqYA5bWnDn9nk8SaVd1bC4h73vcqrFe7jad5ypC4du8fiFY8k5ADpnAKKAXqKKKAKKKKAKKKKAQt6NnSS908SamjZjlZmhlUMuMxuMqwzjKOMEceaimxNuddkSN9mJpbW0jaWMopLQzu88YBj04kjZFzo0krxUDhRRQHPJu5eFxAFLSLaKqTySn/h5GuJ2SRdEapIyKRwAGAFHEMTT62nZvLLb/wDKjdpJBkeJlQiNSOoDNr9DGtFFAKVFFFAFFFFAFFFFAFR7f7pXcsVxbhI0jeC5RFMxkj72Q5iaFXQvAM8WUNpHIAgAgooDxtLdu7R7idS6xfDSCOFHTCL8H3YtwgiLuRIC4w4XiDjOcqexdg3Hw9yhSOMT26RpCztLH3vdyLJNIWAJDl0BHMiPJ4saKKAUN0dlzwd602cv3YXVJ3smI00nVJpXw5yVXHDJP4sBxUUUAUUUUAUUUUAUUUUAyNlbFvIpJVKy6Xnu5ARcr3WmeaaRMxYzydcjPPJrRDulcRRaEUYa3sxNGZmxNJBITOrMc/ejwurqAAeFZooBw7obNktoGSRAhaeeQKrlwFklZ1GogE8CKXKKKAKKKKAKKKKA/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8377" name="Picture 9"/>
          <p:cNvPicPr>
            <a:picLocks noChangeAspect="1" noChangeArrowheads="1"/>
          </p:cNvPicPr>
          <p:nvPr/>
        </p:nvPicPr>
        <p:blipFill>
          <a:blip r:embed="rId2" cstate="print"/>
          <a:srcRect/>
          <a:stretch>
            <a:fillRect/>
          </a:stretch>
        </p:blipFill>
        <p:spPr bwMode="auto">
          <a:xfrm>
            <a:off x="1979712" y="5061484"/>
            <a:ext cx="5256584" cy="14638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etaballs - Wikipedia"/>
          <p:cNvPicPr>
            <a:picLocks noChangeAspect="1" noChangeArrowheads="1"/>
          </p:cNvPicPr>
          <p:nvPr/>
        </p:nvPicPr>
        <p:blipFill>
          <a:blip r:embed="rId2" cstate="print"/>
          <a:srcRect/>
          <a:stretch>
            <a:fillRect/>
          </a:stretch>
        </p:blipFill>
        <p:spPr bwMode="auto">
          <a:xfrm>
            <a:off x="2555777" y="1052736"/>
            <a:ext cx="3333202" cy="5346280"/>
          </a:xfrm>
          <a:prstGeom prst="rect">
            <a:avLst/>
          </a:prstGeom>
          <a:noFill/>
        </p:spPr>
      </p:pic>
      <p:sp>
        <p:nvSpPr>
          <p:cNvPr id="5"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Metaballs</a:t>
            </a:r>
            <a:br>
              <a:rPr lang="en-US" b="1" dirty="0"/>
            </a:b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normAutofit/>
          </a:bodyPr>
          <a:lstStyle/>
          <a:p>
            <a:pPr algn="just">
              <a:lnSpc>
                <a:spcPct val="160000"/>
              </a:lnSpc>
            </a:pPr>
            <a:r>
              <a:rPr lang="en-US" sz="2000" dirty="0">
                <a:latin typeface="Times New Roman" pitchFamily="18" charset="0"/>
                <a:cs typeface="Times New Roman" pitchFamily="18" charset="0"/>
              </a:rPr>
              <a:t>This effect is very common in nature, especially in the behavior of liquid drops, which makes </a:t>
            </a:r>
            <a:r>
              <a:rPr lang="en-US" sz="2000" dirty="0" err="1">
                <a:latin typeface="Times New Roman" pitchFamily="18" charset="0"/>
                <a:cs typeface="Times New Roman" pitchFamily="18" charset="0"/>
              </a:rPr>
              <a:t>metaballs</a:t>
            </a:r>
            <a:r>
              <a:rPr lang="en-US" sz="2000" dirty="0">
                <a:latin typeface="Times New Roman" pitchFamily="18" charset="0"/>
                <a:cs typeface="Times New Roman" pitchFamily="18" charset="0"/>
              </a:rPr>
              <a:t> useful in modeling fluids. </a:t>
            </a:r>
          </a:p>
          <a:p>
            <a:pPr algn="just">
              <a:lnSpc>
                <a:spcPct val="160000"/>
              </a:lnSpc>
            </a:pPr>
            <a:r>
              <a:rPr lang="en-US" sz="2000" dirty="0">
                <a:latin typeface="Times New Roman" pitchFamily="18" charset="0"/>
                <a:cs typeface="Times New Roman" pitchFamily="18" charset="0"/>
              </a:rPr>
              <a:t>Metaballs can also be used to create 3D models of objects, especially organic objects like animals or humans, as seen below.</a:t>
            </a: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Metaballs</a:t>
            </a:r>
            <a:br>
              <a:rPr lang="en-US" b="1" dirty="0"/>
            </a:br>
            <a:endParaRPr lang="en-US" dirty="0"/>
          </a:p>
        </p:txBody>
      </p:sp>
      <p:pic>
        <p:nvPicPr>
          <p:cNvPr id="57346" name="Picture 2" descr="http://www.pxleyes.com/blog/wp-content/uploads/2010/04/muscle2.jpg"/>
          <p:cNvPicPr>
            <a:picLocks noChangeAspect="1" noChangeArrowheads="1"/>
          </p:cNvPicPr>
          <p:nvPr/>
        </p:nvPicPr>
        <p:blipFill>
          <a:blip r:embed="rId2" cstate="print"/>
          <a:srcRect/>
          <a:stretch>
            <a:fillRect/>
          </a:stretch>
        </p:blipFill>
        <p:spPr bwMode="auto">
          <a:xfrm>
            <a:off x="2483768" y="3212976"/>
            <a:ext cx="2988175" cy="3151312"/>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lstStyle/>
          <a:p>
            <a:r>
              <a:rPr lang="en-US" sz="3200" b="1" dirty="0">
                <a:solidFill>
                  <a:srgbClr val="FFC000"/>
                </a:solidFill>
                <a:latin typeface="Times New Roman" pitchFamily="18" charset="0"/>
                <a:cs typeface="Times New Roman" pitchFamily="18" charset="0"/>
              </a:rPr>
              <a:t>Animation Methods/Techniques</a:t>
            </a:r>
            <a:endParaRPr lang="en-US" dirty="0"/>
          </a:p>
        </p:txBody>
      </p:sp>
      <p:sp>
        <p:nvSpPr>
          <p:cNvPr id="3" name="Content Placeholder 2"/>
          <p:cNvSpPr>
            <a:spLocks noGrp="1"/>
          </p:cNvSpPr>
          <p:nvPr>
            <p:ph idx="1"/>
          </p:nvPr>
        </p:nvSpPr>
        <p:spPr/>
        <p:txBody>
          <a:bodyPr>
            <a:normAutofit/>
          </a:bodyPr>
          <a:lstStyle/>
          <a:p>
            <a:pPr>
              <a:lnSpc>
                <a:spcPct val="150000"/>
              </a:lnSpc>
            </a:pPr>
            <a:r>
              <a:rPr lang="en-US" sz="2000" b="1" dirty="0">
                <a:latin typeface="Times New Roman" pitchFamily="18" charset="0"/>
                <a:cs typeface="Times New Roman" pitchFamily="18" charset="0"/>
              </a:rPr>
              <a:t>Frame by Frame (Traditional Method)</a:t>
            </a:r>
          </a:p>
          <a:p>
            <a:pPr>
              <a:lnSpc>
                <a:spcPct val="150000"/>
              </a:lnSpc>
            </a:pPr>
            <a:r>
              <a:rPr lang="en-US" sz="2000" b="1" dirty="0">
                <a:latin typeface="Times New Roman" pitchFamily="18" charset="0"/>
                <a:cs typeface="Times New Roman" pitchFamily="18" charset="0"/>
              </a:rPr>
              <a:t>Procedural</a:t>
            </a:r>
          </a:p>
          <a:p>
            <a:pPr>
              <a:lnSpc>
                <a:spcPct val="150000"/>
              </a:lnSpc>
            </a:pPr>
            <a:r>
              <a:rPr lang="en-US" sz="2000" b="1" dirty="0">
                <a:latin typeface="Times New Roman" pitchFamily="18" charset="0"/>
                <a:cs typeface="Times New Roman" pitchFamily="18" charset="0"/>
              </a:rPr>
              <a:t>Behavioral</a:t>
            </a:r>
          </a:p>
          <a:p>
            <a:pPr>
              <a:lnSpc>
                <a:spcPct val="150000"/>
              </a:lnSpc>
            </a:pPr>
            <a:r>
              <a:rPr lang="en-US" sz="2000" b="1" dirty="0">
                <a:latin typeface="Times New Roman" pitchFamily="18" charset="0"/>
                <a:cs typeface="Times New Roman" pitchFamily="18" charset="0"/>
              </a:rPr>
              <a:t>Key Framing</a:t>
            </a:r>
          </a:p>
          <a:p>
            <a:pPr>
              <a:lnSpc>
                <a:spcPct val="150000"/>
              </a:lnSpc>
            </a:pPr>
            <a:r>
              <a:rPr lang="en-US" sz="2000" b="1" dirty="0">
                <a:latin typeface="Times New Roman" pitchFamily="18" charset="0"/>
                <a:cs typeface="Times New Roman" pitchFamily="18" charset="0"/>
              </a:rPr>
              <a:t>Motion Capture</a:t>
            </a:r>
          </a:p>
          <a:p>
            <a:pPr>
              <a:lnSpc>
                <a:spcPct val="150000"/>
              </a:lnSpc>
            </a:pPr>
            <a:r>
              <a:rPr lang="en-IN" sz="2000" b="1" dirty="0">
                <a:latin typeface="Times New Roman" pitchFamily="18" charset="0"/>
                <a:cs typeface="Times New Roman" pitchFamily="18" charset="0"/>
              </a:rPr>
              <a:t>Dynamics</a:t>
            </a:r>
            <a:endParaRPr lang="en-US" sz="2000" dirty="0">
              <a:latin typeface="Times New Roman" pitchFamily="18" charset="0"/>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www.pxleyes.com/blog/wp-content/uploads/2010/04/age.jpg"/>
          <p:cNvPicPr>
            <a:picLocks noChangeAspect="1" noChangeArrowheads="1"/>
          </p:cNvPicPr>
          <p:nvPr/>
        </p:nvPicPr>
        <p:blipFill>
          <a:blip r:embed="rId2" cstate="print"/>
          <a:srcRect/>
          <a:stretch>
            <a:fillRect/>
          </a:stretch>
        </p:blipFill>
        <p:spPr bwMode="auto">
          <a:xfrm>
            <a:off x="395536" y="1196752"/>
            <a:ext cx="7488832" cy="5238582"/>
          </a:xfrm>
          <a:prstGeom prst="rect">
            <a:avLst/>
          </a:prstGeom>
          <a:noFill/>
        </p:spPr>
      </p:pic>
      <p:sp>
        <p:nvSpPr>
          <p:cNvPr id="5" name="Rectangle 4"/>
          <p:cNvSpPr/>
          <p:nvPr/>
        </p:nvSpPr>
        <p:spPr>
          <a:xfrm>
            <a:off x="3275856" y="260648"/>
            <a:ext cx="2316468" cy="584775"/>
          </a:xfrm>
          <a:prstGeom prst="rect">
            <a:avLst/>
          </a:prstGeom>
        </p:spPr>
        <p:txBody>
          <a:bodyPr wrap="none">
            <a:spAutoFit/>
          </a:bodyPr>
          <a:lstStyle/>
          <a:p>
            <a:r>
              <a:rPr lang="en-US" sz="3200" b="1" dirty="0">
                <a:solidFill>
                  <a:srgbClr val="FFC000"/>
                </a:solidFill>
                <a:latin typeface="Times New Roman" pitchFamily="18" charset="0"/>
                <a:cs typeface="Times New Roman" pitchFamily="18" charset="0"/>
              </a:rPr>
              <a:t>Particle Age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400600"/>
          </a:xfrm>
        </p:spPr>
        <p:txBody>
          <a:bodyPr>
            <a:normAutofit fontScale="55000" lnSpcReduction="20000"/>
          </a:bodyPr>
          <a:lstStyle/>
          <a:p>
            <a:pPr algn="just">
              <a:lnSpc>
                <a:spcPct val="170000"/>
              </a:lnSpc>
              <a:buFont typeface="Wingdings" pitchFamily="2" charset="2"/>
              <a:buChar char="§"/>
            </a:pPr>
            <a:r>
              <a:rPr lang="en-US" sz="3600" dirty="0">
                <a:latin typeface="Times New Roman" pitchFamily="18" charset="0"/>
                <a:cs typeface="Times New Roman" pitchFamily="18" charset="0"/>
              </a:rPr>
              <a:t>Particle age is an important concept because it addresses what happens to the particle’s appearance as it moves through its lifespan.</a:t>
            </a:r>
          </a:p>
          <a:p>
            <a:pPr algn="just">
              <a:lnSpc>
                <a:spcPct val="170000"/>
              </a:lnSpc>
              <a:buFont typeface="Wingdings" pitchFamily="2" charset="2"/>
              <a:buChar char="§"/>
            </a:pPr>
            <a:r>
              <a:rPr lang="en-US" sz="3600" dirty="0">
                <a:latin typeface="Times New Roman" pitchFamily="18" charset="0"/>
                <a:cs typeface="Times New Roman" pitchFamily="18" charset="0"/>
              </a:rPr>
              <a:t>In real life, a fire has many stages: flames, soot, smoke. Sometimes the smoke is black, sometimes it’s white, sometimes it transitions from one to another due to a substance in the fire. </a:t>
            </a:r>
          </a:p>
          <a:p>
            <a:pPr algn="just">
              <a:lnSpc>
                <a:spcPct val="170000"/>
              </a:lnSpc>
              <a:buFont typeface="Wingdings" pitchFamily="2" charset="2"/>
              <a:buChar char="§"/>
            </a:pPr>
            <a:r>
              <a:rPr lang="en-US" sz="3600" dirty="0">
                <a:latin typeface="Times New Roman" pitchFamily="18" charset="0"/>
                <a:cs typeface="Times New Roman" pitchFamily="18" charset="0"/>
              </a:rPr>
              <a:t>These changes can be modeled using particle age-dependent materials and settings. </a:t>
            </a:r>
          </a:p>
          <a:p>
            <a:pPr algn="just">
              <a:lnSpc>
                <a:spcPct val="170000"/>
              </a:lnSpc>
              <a:buFont typeface="Wingdings" pitchFamily="2" charset="2"/>
              <a:buChar char="§"/>
            </a:pPr>
            <a:r>
              <a:rPr lang="en-US" sz="3600" dirty="0">
                <a:latin typeface="Times New Roman" pitchFamily="18" charset="0"/>
                <a:cs typeface="Times New Roman" pitchFamily="18" charset="0"/>
              </a:rPr>
              <a:t>Emitters usually provide a few age-dependent settings, such as size and speed, but they can’t change whether a particle looks like a flame or like black smoke.</a:t>
            </a:r>
          </a:p>
          <a:p>
            <a:pPr>
              <a:buNone/>
            </a:pPr>
            <a:r>
              <a:rPr lang="en-US" dirty="0"/>
              <a:t>	</a:t>
            </a:r>
          </a:p>
        </p:txBody>
      </p:sp>
      <p:sp>
        <p:nvSpPr>
          <p:cNvPr id="4" name="Rectangle 3"/>
          <p:cNvSpPr/>
          <p:nvPr/>
        </p:nvSpPr>
        <p:spPr>
          <a:xfrm>
            <a:off x="3275856" y="260648"/>
            <a:ext cx="2316468" cy="584775"/>
          </a:xfrm>
          <a:prstGeom prst="rect">
            <a:avLst/>
          </a:prstGeom>
        </p:spPr>
        <p:txBody>
          <a:bodyPr wrap="none">
            <a:spAutoFit/>
          </a:bodyPr>
          <a:lstStyle/>
          <a:p>
            <a:r>
              <a:rPr lang="en-US" sz="3200" b="1" dirty="0">
                <a:solidFill>
                  <a:srgbClr val="FFC000"/>
                </a:solidFill>
                <a:latin typeface="Times New Roman" pitchFamily="18" charset="0"/>
                <a:cs typeface="Times New Roman" pitchFamily="18" charset="0"/>
              </a:rPr>
              <a:t>Particle Age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buFont typeface="Wingdings" pitchFamily="2" charset="2"/>
              <a:buChar char="§"/>
            </a:pPr>
            <a:r>
              <a:rPr lang="en-US" sz="2000" dirty="0">
                <a:latin typeface="Times New Roman" pitchFamily="18" charset="0"/>
                <a:cs typeface="Times New Roman" pitchFamily="18" charset="0"/>
              </a:rPr>
              <a:t>That’s where using age-dependent materials comes in.</a:t>
            </a:r>
          </a:p>
          <a:p>
            <a:pPr algn="just">
              <a:lnSpc>
                <a:spcPct val="150000"/>
              </a:lnSpc>
              <a:buFont typeface="Wingdings" pitchFamily="2" charset="2"/>
              <a:buChar char="§"/>
            </a:pPr>
            <a:r>
              <a:rPr lang="en-US" sz="2000" dirty="0">
                <a:latin typeface="Times New Roman" pitchFamily="18" charset="0"/>
                <a:cs typeface="Times New Roman" pitchFamily="18" charset="0"/>
              </a:rPr>
              <a:t> Particles can change not only color, but apparent shape, and they can even be made to look like an animation, such as a man walking. </a:t>
            </a:r>
          </a:p>
          <a:p>
            <a:pPr algn="just">
              <a:lnSpc>
                <a:spcPct val="150000"/>
              </a:lnSpc>
              <a:buFont typeface="Wingdings" pitchFamily="2" charset="2"/>
              <a:buChar char="§"/>
            </a:pPr>
            <a:r>
              <a:rPr lang="en-US" sz="2000" dirty="0">
                <a:latin typeface="Times New Roman" pitchFamily="18" charset="0"/>
                <a:cs typeface="Times New Roman" pitchFamily="18" charset="0"/>
              </a:rPr>
              <a:t>In branding shots and Advertisements, where graphics are used for symbolism rather than realism, such versatility can come in very handy.</a:t>
            </a:r>
          </a:p>
        </p:txBody>
      </p:sp>
      <p:sp>
        <p:nvSpPr>
          <p:cNvPr id="4" name="Rectangle 3"/>
          <p:cNvSpPr/>
          <p:nvPr/>
        </p:nvSpPr>
        <p:spPr>
          <a:xfrm>
            <a:off x="3275856" y="260648"/>
            <a:ext cx="2316468" cy="584775"/>
          </a:xfrm>
          <a:prstGeom prst="rect">
            <a:avLst/>
          </a:prstGeom>
        </p:spPr>
        <p:txBody>
          <a:bodyPr wrap="none">
            <a:spAutoFit/>
          </a:bodyPr>
          <a:lstStyle/>
          <a:p>
            <a:r>
              <a:rPr lang="en-US" sz="3200" b="1" dirty="0">
                <a:solidFill>
                  <a:srgbClr val="FFC000"/>
                </a:solidFill>
                <a:latin typeface="Times New Roman" pitchFamily="18" charset="0"/>
                <a:cs typeface="Times New Roman" pitchFamily="18" charset="0"/>
              </a:rPr>
              <a:t>Particle Age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Particle Effectors</a:t>
            </a:r>
            <a:br>
              <a:rPr lang="en-US" b="1" dirty="0"/>
            </a:br>
            <a:endParaRPr lang="en-US" dirty="0"/>
          </a:p>
        </p:txBody>
      </p:sp>
      <p:pic>
        <p:nvPicPr>
          <p:cNvPr id="61442" name="Picture 2" descr="http://www.pxleyes.com/blog/wp-content/uploads/2010/04/effectors.jpg"/>
          <p:cNvPicPr>
            <a:picLocks noChangeAspect="1" noChangeArrowheads="1"/>
          </p:cNvPicPr>
          <p:nvPr/>
        </p:nvPicPr>
        <p:blipFill>
          <a:blip r:embed="rId2" cstate="print"/>
          <a:srcRect/>
          <a:stretch>
            <a:fillRect/>
          </a:stretch>
        </p:blipFill>
        <p:spPr bwMode="auto">
          <a:xfrm>
            <a:off x="755576" y="1052736"/>
            <a:ext cx="6696744" cy="5400600"/>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fontScale="62500" lnSpcReduction="20000"/>
          </a:bodyPr>
          <a:lstStyle/>
          <a:p>
            <a:pPr algn="just">
              <a:lnSpc>
                <a:spcPct val="170000"/>
              </a:lnSpc>
            </a:pPr>
            <a:r>
              <a:rPr lang="en-US" dirty="0">
                <a:latin typeface="Times New Roman" pitchFamily="18" charset="0"/>
                <a:cs typeface="Times New Roman" pitchFamily="18" charset="0"/>
              </a:rPr>
              <a:t>The particular name for these objects varies from package to package. You’ll see them called “forces” in 3ds max or “fields” in Maya. </a:t>
            </a:r>
          </a:p>
          <a:p>
            <a:pPr algn="just">
              <a:lnSpc>
                <a:spcPct val="170000"/>
              </a:lnSpc>
            </a:pPr>
            <a:r>
              <a:rPr lang="en-US" dirty="0">
                <a:latin typeface="Times New Roman" pitchFamily="18" charset="0"/>
                <a:cs typeface="Times New Roman" pitchFamily="18" charset="0"/>
              </a:rPr>
              <a:t>The general idea behind effectors is that they affect the particle system somehow. Normally, the intent is to simulate real-world constraints on an otherwise ideal system. </a:t>
            </a:r>
          </a:p>
          <a:p>
            <a:pPr algn="just">
              <a:lnSpc>
                <a:spcPct val="170000"/>
              </a:lnSpc>
            </a:pPr>
            <a:r>
              <a:rPr lang="en-US" dirty="0">
                <a:latin typeface="Times New Roman" pitchFamily="18" charset="0"/>
                <a:cs typeface="Times New Roman" pitchFamily="18" charset="0"/>
              </a:rPr>
              <a:t>Therefore, the standard package of effectors includes things like gravity, wind, and a suite of deflectors and attractors.</a:t>
            </a:r>
          </a:p>
          <a:p>
            <a:pPr algn="just">
              <a:lnSpc>
                <a:spcPct val="170000"/>
              </a:lnSpc>
            </a:pPr>
            <a:r>
              <a:rPr lang="en-US" dirty="0">
                <a:latin typeface="Times New Roman" pitchFamily="18" charset="0"/>
                <a:cs typeface="Times New Roman" pitchFamily="18" charset="0"/>
              </a:rPr>
              <a:t> Particle effectors used in combination with proper emitter settings and proper lighting can create very convincing (or alternatively, very fantastic) effects.</a:t>
            </a:r>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Particle Effectors</a:t>
            </a:r>
            <a:br>
              <a:rPr lang="en-US" b="1" dirty="0"/>
            </a:b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67592" y="1556792"/>
            <a:ext cx="8768904" cy="4520254"/>
          </a:xfrm>
          <a:prstGeom prst="rect">
            <a:avLst/>
          </a:prstGeom>
          <a:noFill/>
          <a:ln w="9525">
            <a:noFill/>
            <a:miter lim="800000"/>
            <a:headEnd/>
            <a:tailEnd/>
          </a:ln>
        </p:spPr>
      </p:pic>
      <p:sp>
        <p:nvSpPr>
          <p:cNvPr id="5"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IMAGE</a:t>
            </a:r>
            <a:br>
              <a:rPr lang="en-US" dirty="0"/>
            </a:b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IMAGE</a:t>
            </a:r>
            <a:br>
              <a:rPr lang="en-US" dirty="0"/>
            </a:br>
            <a:endParaRPr lang="en-US" dirty="0"/>
          </a:p>
        </p:txBody>
      </p:sp>
      <p:sp>
        <p:nvSpPr>
          <p:cNvPr id="3" name="Content Placeholder 2"/>
          <p:cNvSpPr>
            <a:spLocks noGrp="1"/>
          </p:cNvSpPr>
          <p:nvPr>
            <p:ph idx="1"/>
          </p:nvPr>
        </p:nvSpPr>
        <p:spPr>
          <a:xfrm>
            <a:off x="395536" y="980728"/>
            <a:ext cx="8229600" cy="5733256"/>
          </a:xfrm>
        </p:spPr>
        <p:txBody>
          <a:bodyPr>
            <a:normAutofit/>
          </a:bodyPr>
          <a:lstStyle/>
          <a:p>
            <a:pPr algn="just">
              <a:lnSpc>
                <a:spcPct val="170000"/>
              </a:lnSpc>
            </a:pPr>
            <a:r>
              <a:rPr lang="en-US" sz="2000" dirty="0">
                <a:latin typeface="Times New Roman" pitchFamily="18" charset="0"/>
                <a:cs typeface="Times New Roman" pitchFamily="18" charset="0"/>
              </a:rPr>
              <a:t>An image is a visual representation of something. In information technology, the term has several usages:</a:t>
            </a:r>
          </a:p>
          <a:p>
            <a:pPr algn="just">
              <a:lnSpc>
                <a:spcPct val="170000"/>
              </a:lnSpc>
              <a:buNone/>
            </a:pPr>
            <a:r>
              <a:rPr lang="en-US" sz="2000" dirty="0">
                <a:latin typeface="Times New Roman" pitchFamily="18" charset="0"/>
                <a:cs typeface="Times New Roman" pitchFamily="18" charset="0"/>
              </a:rPr>
              <a:t>1) An image is a picture that has been created or copied and stored in electronic form. An image can be described in terms of </a:t>
            </a:r>
            <a:r>
              <a:rPr lang="en-US" sz="2000" dirty="0">
                <a:solidFill>
                  <a:srgbClr val="FF0000"/>
                </a:solidFill>
                <a:latin typeface="Times New Roman" pitchFamily="18" charset="0"/>
                <a:cs typeface="Times New Roman" pitchFamily="18" charset="0"/>
              </a:rPr>
              <a:t>vector graphics or raster graphics.</a:t>
            </a:r>
            <a:r>
              <a:rPr lang="en-US" sz="2000" dirty="0">
                <a:latin typeface="Times New Roman" pitchFamily="18" charset="0"/>
                <a:cs typeface="Times New Roman" pitchFamily="18" charset="0"/>
              </a:rPr>
              <a:t> An image stored in raster form is sometimes called a </a:t>
            </a:r>
            <a:r>
              <a:rPr lang="en-US" sz="2000" dirty="0">
                <a:solidFill>
                  <a:srgbClr val="FF0000"/>
                </a:solidFill>
                <a:latin typeface="Times New Roman" pitchFamily="18" charset="0"/>
                <a:cs typeface="Times New Roman" pitchFamily="18" charset="0"/>
              </a:rPr>
              <a:t>bitmap.</a:t>
            </a:r>
            <a:r>
              <a:rPr lang="en-US" sz="2000" dirty="0">
                <a:latin typeface="Times New Roman" pitchFamily="18" charset="0"/>
                <a:cs typeface="Times New Roman" pitchFamily="18" charset="0"/>
              </a:rPr>
              <a:t> An </a:t>
            </a:r>
            <a:r>
              <a:rPr lang="en-US" sz="2000" dirty="0">
                <a:solidFill>
                  <a:srgbClr val="FF0000"/>
                </a:solidFill>
                <a:latin typeface="Times New Roman" pitchFamily="18" charset="0"/>
                <a:cs typeface="Times New Roman" pitchFamily="18" charset="0"/>
              </a:rPr>
              <a:t>image map</a:t>
            </a:r>
            <a:r>
              <a:rPr lang="en-US" sz="2000" dirty="0">
                <a:latin typeface="Times New Roman" pitchFamily="18" charset="0"/>
                <a:cs typeface="Times New Roman" pitchFamily="18" charset="0"/>
              </a:rPr>
              <a:t> is a file containing information that associates different locations on a specified image with</a:t>
            </a:r>
            <a:r>
              <a:rPr lang="en-US" sz="2000" dirty="0">
                <a:solidFill>
                  <a:srgbClr val="FF0000"/>
                </a:solidFill>
                <a:latin typeface="Times New Roman" pitchFamily="18" charset="0"/>
                <a:cs typeface="Times New Roman" pitchFamily="18" charset="0"/>
              </a:rPr>
              <a:t> hypertext</a:t>
            </a:r>
            <a:r>
              <a:rPr lang="en-US" sz="2000" dirty="0">
                <a:latin typeface="Times New Roman" pitchFamily="18" charset="0"/>
                <a:cs typeface="Times New Roman" pitchFamily="18" charset="0"/>
              </a:rPr>
              <a:t> links.</a:t>
            </a:r>
          </a:p>
          <a:p>
            <a:pPr>
              <a:lnSpc>
                <a:spcPct val="150000"/>
              </a:lnSpc>
            </a:pPr>
            <a:r>
              <a:rPr lang="en-US" sz="2000" dirty="0">
                <a:latin typeface="Times New Roman" pitchFamily="18" charset="0"/>
                <a:cs typeface="Times New Roman" pitchFamily="18" charset="0"/>
              </a:rPr>
              <a:t>Common image file formats</a:t>
            </a:r>
          </a:p>
          <a:p>
            <a:endParaRPr lang="en-US" sz="2000" dirty="0">
              <a:latin typeface="Times New Roman" pitchFamily="18" charset="0"/>
              <a:cs typeface="Times New Roman" pitchFamily="18" charset="0"/>
            </a:endParaRPr>
          </a:p>
        </p:txBody>
      </p:sp>
      <p:sp>
        <p:nvSpPr>
          <p:cNvPr id="4" name="Rectangle 3"/>
          <p:cNvSpPr/>
          <p:nvPr/>
        </p:nvSpPr>
        <p:spPr>
          <a:xfrm>
            <a:off x="3059832" y="4653136"/>
            <a:ext cx="4572000" cy="1938992"/>
          </a:xfrm>
          <a:prstGeom prst="rect">
            <a:avLst/>
          </a:prstGeom>
        </p:spPr>
        <p:txBody>
          <a:bodyPr wrap="square" numCol="2">
            <a:spAutoFit/>
          </a:bodyPr>
          <a:lstStyle/>
          <a:p>
            <a:pPr lvl="2">
              <a:lnSpc>
                <a:spcPct val="150000"/>
              </a:lnSpc>
              <a:buFont typeface="Arial" pitchFamily="34" charset="0"/>
              <a:buChar char="•"/>
            </a:pPr>
            <a:r>
              <a:rPr lang="en-IN" sz="2000" dirty="0">
                <a:latin typeface="Times New Roman" pitchFamily="18" charset="0"/>
                <a:cs typeface="Times New Roman" pitchFamily="18" charset="0"/>
              </a:rPr>
              <a:t>JPEG </a:t>
            </a:r>
          </a:p>
          <a:p>
            <a:pPr lvl="2">
              <a:lnSpc>
                <a:spcPct val="150000"/>
              </a:lnSpc>
              <a:buFont typeface="Arial" pitchFamily="34" charset="0"/>
              <a:buChar char="•"/>
            </a:pPr>
            <a:r>
              <a:rPr lang="en-IN" sz="2000" dirty="0">
                <a:latin typeface="Times New Roman" pitchFamily="18" charset="0"/>
                <a:cs typeface="Times New Roman" pitchFamily="18" charset="0"/>
              </a:rPr>
              <a:t>GIF    </a:t>
            </a:r>
          </a:p>
          <a:p>
            <a:pPr lvl="2">
              <a:lnSpc>
                <a:spcPct val="150000"/>
              </a:lnSpc>
              <a:buFont typeface="Arial" pitchFamily="34" charset="0"/>
              <a:buChar char="•"/>
            </a:pPr>
            <a:r>
              <a:rPr lang="en-IN" sz="2000" dirty="0">
                <a:latin typeface="Times New Roman" pitchFamily="18" charset="0"/>
                <a:cs typeface="Times New Roman" pitchFamily="18" charset="0"/>
              </a:rPr>
              <a:t> GIF89a </a:t>
            </a:r>
          </a:p>
          <a:p>
            <a:pPr lvl="2">
              <a:lnSpc>
                <a:spcPct val="150000"/>
              </a:lnSpc>
              <a:buFont typeface="Arial" pitchFamily="34" charset="0"/>
              <a:buChar char="•"/>
            </a:pPr>
            <a:r>
              <a:rPr lang="en-IN" sz="2000" dirty="0">
                <a:latin typeface="Times New Roman" pitchFamily="18" charset="0"/>
                <a:cs typeface="Times New Roman" pitchFamily="18" charset="0"/>
              </a:rPr>
              <a:t> PNG</a:t>
            </a:r>
          </a:p>
          <a:p>
            <a:pPr lvl="2">
              <a:lnSpc>
                <a:spcPct val="150000"/>
              </a:lnSpc>
              <a:buFont typeface="Arial" pitchFamily="34" charset="0"/>
              <a:buChar char="•"/>
            </a:pPr>
            <a:r>
              <a:rPr lang="en-IN" sz="2000" dirty="0">
                <a:latin typeface="Times New Roman" pitchFamily="18" charset="0"/>
                <a:cs typeface="Times New Roman" pitchFamily="18" charset="0"/>
              </a:rPr>
              <a:t>SVG </a:t>
            </a:r>
          </a:p>
          <a:p>
            <a:pPr lvl="2">
              <a:lnSpc>
                <a:spcPct val="150000"/>
              </a:lnSpc>
              <a:buFont typeface="Arial" pitchFamily="34" charset="0"/>
              <a:buChar char="•"/>
            </a:pPr>
            <a:r>
              <a:rPr lang="en-IN" sz="2000" dirty="0">
                <a:latin typeface="Times New Roman" pitchFamily="18" charset="0"/>
                <a:cs typeface="Times New Roman" pitchFamily="18" charset="0"/>
              </a:rPr>
              <a:t>TIFF</a:t>
            </a:r>
          </a:p>
          <a:p>
            <a:pPr lvl="2">
              <a:lnSpc>
                <a:spcPct val="150000"/>
              </a:lnSpc>
              <a:buFont typeface="Arial" pitchFamily="34" charset="0"/>
              <a:buChar char="•"/>
            </a:pPr>
            <a:r>
              <a:rPr lang="en-IN" sz="2000" dirty="0">
                <a:latin typeface="Times New Roman" pitchFamily="18" charset="0"/>
                <a:cs typeface="Times New Roman" pitchFamily="18" charset="0"/>
              </a:rPr>
              <a:t>Disk Image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lnSpc>
                <a:spcPct val="150000"/>
              </a:lnSpc>
            </a:pPr>
            <a:r>
              <a:rPr lang="en-US" sz="2200" b="1" i="1" dirty="0">
                <a:latin typeface="Times New Roman" pitchFamily="18" charset="0"/>
                <a:cs typeface="Times New Roman" pitchFamily="18" charset="0"/>
              </a:rPr>
              <a:t>JPEG</a:t>
            </a:r>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(pronounced JAY-peg) is a graphic image file produced according to a standard from the Joint Photographic Experts Group, an ISO/IEC group of experts that develops and maintains standards for a suite of </a:t>
            </a:r>
            <a:r>
              <a:rPr lang="en-US" sz="2200" dirty="0">
                <a:solidFill>
                  <a:srgbClr val="FF0000"/>
                </a:solidFill>
                <a:latin typeface="Times New Roman" pitchFamily="18" charset="0"/>
                <a:cs typeface="Times New Roman" pitchFamily="18" charset="0"/>
              </a:rPr>
              <a:t>compression algorithms</a:t>
            </a:r>
            <a:r>
              <a:rPr lang="en-US" sz="2200" dirty="0">
                <a:latin typeface="Times New Roman" pitchFamily="18" charset="0"/>
                <a:cs typeface="Times New Roman" pitchFamily="18" charset="0"/>
              </a:rPr>
              <a:t> for computer image files. JPEGs usually have a .</a:t>
            </a:r>
            <a:r>
              <a:rPr lang="en-US" sz="2200" dirty="0">
                <a:solidFill>
                  <a:srgbClr val="FF0000"/>
                </a:solidFill>
                <a:latin typeface="Times New Roman" pitchFamily="18" charset="0"/>
                <a:cs typeface="Times New Roman" pitchFamily="18" charset="0"/>
              </a:rPr>
              <a:t>jpg file extension</a:t>
            </a:r>
            <a:r>
              <a:rPr lang="en-US" sz="2200" dirty="0">
                <a:latin typeface="Times New Roman" pitchFamily="18" charset="0"/>
                <a:cs typeface="Times New Roman" pitchFamily="18" charset="0"/>
              </a:rPr>
              <a:t>.</a:t>
            </a:r>
          </a:p>
          <a:p>
            <a:pPr algn="just">
              <a:lnSpc>
                <a:spcPct val="150000"/>
              </a:lnSpc>
            </a:pPr>
            <a:endParaRPr lang="en-US" sz="2200" dirty="0">
              <a:latin typeface="Times New Roman" pitchFamily="18" charset="0"/>
              <a:cs typeface="Times New Roman" pitchFamily="18" charset="0"/>
            </a:endParaRPr>
          </a:p>
          <a:p>
            <a:pPr algn="just">
              <a:lnSpc>
                <a:spcPct val="150000"/>
              </a:lnSpc>
            </a:pPr>
            <a:r>
              <a:rPr lang="en-US" sz="2200" b="1" i="1" dirty="0">
                <a:latin typeface="Times New Roman" pitchFamily="18" charset="0"/>
                <a:cs typeface="Times New Roman" pitchFamily="18" charset="0"/>
              </a:rPr>
              <a:t>GIF</a:t>
            </a:r>
            <a:r>
              <a:rPr lang="en-US" sz="2200" dirty="0">
                <a:latin typeface="Times New Roman" pitchFamily="18" charset="0"/>
                <a:cs typeface="Times New Roman" pitchFamily="18" charset="0"/>
              </a:rPr>
              <a:t>(pronounced JIF by many, including its designer; pronounced GIF with a hard G by many others) stands for Graphics Interchange Format. The GIF uses the 2D raster data type and is encoded in </a:t>
            </a:r>
            <a:r>
              <a:rPr lang="en-US" sz="2200" dirty="0">
                <a:solidFill>
                  <a:srgbClr val="FF0000"/>
                </a:solidFill>
                <a:latin typeface="Times New Roman" pitchFamily="18" charset="0"/>
                <a:cs typeface="Times New Roman" pitchFamily="18" charset="0"/>
              </a:rPr>
              <a:t>binary</a:t>
            </a:r>
            <a:r>
              <a:rPr lang="en-US" sz="2200" dirty="0">
                <a:latin typeface="Times New Roman" pitchFamily="18" charset="0"/>
                <a:cs typeface="Times New Roman" pitchFamily="18" charset="0"/>
              </a:rPr>
              <a:t>.  GIF files ordinarily have the </a:t>
            </a:r>
            <a:r>
              <a:rPr lang="en-US" sz="2200" dirty="0">
                <a:solidFill>
                  <a:srgbClr val="FF0000"/>
                </a:solidFill>
                <a:latin typeface="Times New Roman" pitchFamily="18" charset="0"/>
                <a:cs typeface="Times New Roman" pitchFamily="18" charset="0"/>
              </a:rPr>
              <a:t>.gif</a:t>
            </a:r>
            <a:r>
              <a:rPr lang="en-US" sz="2200" dirty="0">
                <a:latin typeface="Times New Roman" pitchFamily="18" charset="0"/>
                <a:cs typeface="Times New Roman" pitchFamily="18" charset="0"/>
              </a:rPr>
              <a:t> extension.</a:t>
            </a:r>
          </a:p>
          <a:p>
            <a:pPr>
              <a:buNone/>
            </a:pPr>
            <a:endParaRPr lang="en-US" dirty="0"/>
          </a:p>
        </p:txBody>
      </p:sp>
      <p:sp>
        <p:nvSpPr>
          <p:cNvPr id="4" name="Rectangle 3"/>
          <p:cNvSpPr/>
          <p:nvPr/>
        </p:nvSpPr>
        <p:spPr>
          <a:xfrm>
            <a:off x="1907704" y="116632"/>
            <a:ext cx="5072222" cy="742511"/>
          </a:xfrm>
          <a:prstGeom prst="rect">
            <a:avLst/>
          </a:prstGeom>
        </p:spPr>
        <p:txBody>
          <a:bodyPr wrap="none">
            <a:spAutoFit/>
          </a:bodyPr>
          <a:lstStyle/>
          <a:p>
            <a:pPr>
              <a:lnSpc>
                <a:spcPct val="150000"/>
              </a:lnSpc>
            </a:pPr>
            <a:r>
              <a:rPr lang="en-US" sz="3200" b="1" dirty="0">
                <a:solidFill>
                  <a:srgbClr val="FF9900"/>
                </a:solidFill>
                <a:latin typeface="Times New Roman" pitchFamily="18" charset="0"/>
                <a:cs typeface="Times New Roman" pitchFamily="18" charset="0"/>
              </a:rPr>
              <a:t>Common image file formats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00600"/>
          </a:xfrm>
        </p:spPr>
        <p:txBody>
          <a:bodyPr>
            <a:normAutofit fontScale="40000" lnSpcReduction="20000"/>
          </a:bodyPr>
          <a:lstStyle/>
          <a:p>
            <a:pPr algn="just">
              <a:lnSpc>
                <a:spcPct val="170000"/>
              </a:lnSpc>
            </a:pPr>
            <a:r>
              <a:rPr lang="en-US" sz="5000" b="1" i="1" dirty="0">
                <a:latin typeface="Times New Roman" pitchFamily="18" charset="0"/>
                <a:cs typeface="Times New Roman" pitchFamily="18" charset="0"/>
              </a:rPr>
              <a:t>GIF89a</a:t>
            </a:r>
            <a:r>
              <a:rPr lang="en-US" sz="5000" dirty="0">
                <a:latin typeface="Times New Roman" pitchFamily="18" charset="0"/>
                <a:cs typeface="Times New Roman" pitchFamily="18" charset="0"/>
              </a:rPr>
              <a:t> is an </a:t>
            </a:r>
            <a:r>
              <a:rPr lang="en-US" sz="5000" dirty="0">
                <a:solidFill>
                  <a:srgbClr val="FF0000"/>
                </a:solidFill>
                <a:latin typeface="Times New Roman" pitchFamily="18" charset="0"/>
                <a:cs typeface="Times New Roman" pitchFamily="18" charset="0"/>
              </a:rPr>
              <a:t>animated GIF </a:t>
            </a:r>
            <a:r>
              <a:rPr lang="en-US" sz="5000" dirty="0">
                <a:latin typeface="Times New Roman" pitchFamily="18" charset="0"/>
                <a:cs typeface="Times New Roman" pitchFamily="18" charset="0"/>
              </a:rPr>
              <a:t>image, formatted according to GIF Version 89a. One of the chief advantage format is the ability to create an animated image that can be played after transmitting to a viewer page that moves - for example, a twirling icon or a banner with a hand that waves or letters that magically get larger. A GIF89a can also be specified for </a:t>
            </a:r>
            <a:r>
              <a:rPr lang="en-US" sz="5000" dirty="0">
                <a:solidFill>
                  <a:srgbClr val="FF0000"/>
                </a:solidFill>
                <a:latin typeface="Times New Roman" pitchFamily="18" charset="0"/>
                <a:cs typeface="Times New Roman" pitchFamily="18" charset="0"/>
              </a:rPr>
              <a:t>interlaced GIF</a:t>
            </a:r>
            <a:r>
              <a:rPr lang="en-US" sz="5000" dirty="0">
                <a:latin typeface="Times New Roman" pitchFamily="18" charset="0"/>
                <a:cs typeface="Times New Roman" pitchFamily="18" charset="0"/>
              </a:rPr>
              <a:t> presentation.</a:t>
            </a:r>
          </a:p>
          <a:p>
            <a:pPr algn="just">
              <a:lnSpc>
                <a:spcPct val="170000"/>
              </a:lnSpc>
            </a:pPr>
            <a:r>
              <a:rPr lang="en-US" sz="5000" b="1" i="1" dirty="0">
                <a:latin typeface="Times New Roman" pitchFamily="18" charset="0"/>
                <a:cs typeface="Times New Roman" pitchFamily="18" charset="0"/>
              </a:rPr>
              <a:t>PNG</a:t>
            </a:r>
            <a:r>
              <a:rPr lang="en-US" sz="5000" dirty="0">
                <a:latin typeface="Times New Roman" pitchFamily="18" charset="0"/>
                <a:cs typeface="Times New Roman" pitchFamily="18" charset="0"/>
              </a:rPr>
              <a:t> (pronounced </a:t>
            </a:r>
            <a:r>
              <a:rPr lang="en-US" sz="5000" i="1" dirty="0">
                <a:latin typeface="Times New Roman" pitchFamily="18" charset="0"/>
                <a:cs typeface="Times New Roman" pitchFamily="18" charset="0"/>
              </a:rPr>
              <a:t>ping</a:t>
            </a:r>
            <a:r>
              <a:rPr lang="en-US" sz="5000" dirty="0">
                <a:latin typeface="Times New Roman" pitchFamily="18" charset="0"/>
                <a:cs typeface="Times New Roman" pitchFamily="18" charset="0"/>
              </a:rPr>
              <a:t> ) is a Portable Network Graphics) is a file format for </a:t>
            </a:r>
            <a:r>
              <a:rPr lang="en-US" sz="5000" dirty="0">
                <a:solidFill>
                  <a:srgbClr val="FF0000"/>
                </a:solidFill>
                <a:latin typeface="Times New Roman" pitchFamily="18" charset="0"/>
                <a:cs typeface="Times New Roman" pitchFamily="18" charset="0"/>
              </a:rPr>
              <a:t>image compression</a:t>
            </a:r>
            <a:r>
              <a:rPr lang="en-US" sz="5000" dirty="0">
                <a:latin typeface="Times New Roman" pitchFamily="18" charset="0"/>
                <a:cs typeface="Times New Roman" pitchFamily="18" charset="0"/>
              </a:rPr>
              <a:t> that was designed to provide a number of improvements over the GIF format. Like a GIF, a PNG file is compressed in lossless fashion (meaning all image information is restored when the file is decompressed during viewing). Files typically have a </a:t>
            </a:r>
            <a:r>
              <a:rPr lang="en-US" sz="5000" dirty="0">
                <a:solidFill>
                  <a:srgbClr val="FF0000"/>
                </a:solidFill>
                <a:latin typeface="Times New Roman" pitchFamily="18" charset="0"/>
                <a:cs typeface="Times New Roman" pitchFamily="18" charset="0"/>
              </a:rPr>
              <a:t>.</a:t>
            </a:r>
            <a:r>
              <a:rPr lang="en-US" sz="5000" dirty="0" err="1">
                <a:solidFill>
                  <a:srgbClr val="FF0000"/>
                </a:solidFill>
                <a:latin typeface="Times New Roman" pitchFamily="18" charset="0"/>
                <a:cs typeface="Times New Roman" pitchFamily="18" charset="0"/>
              </a:rPr>
              <a:t>png</a:t>
            </a:r>
            <a:r>
              <a:rPr lang="en-US" sz="5000" dirty="0">
                <a:latin typeface="Times New Roman" pitchFamily="18" charset="0"/>
                <a:cs typeface="Times New Roman" pitchFamily="18" charset="0"/>
              </a:rPr>
              <a:t> extension.</a:t>
            </a:r>
          </a:p>
          <a:p>
            <a:endParaRPr lang="en-US" dirty="0"/>
          </a:p>
        </p:txBody>
      </p:sp>
      <p:sp>
        <p:nvSpPr>
          <p:cNvPr id="4" name="Rectangle 3"/>
          <p:cNvSpPr/>
          <p:nvPr/>
        </p:nvSpPr>
        <p:spPr>
          <a:xfrm>
            <a:off x="1907704" y="116632"/>
            <a:ext cx="5072222" cy="742511"/>
          </a:xfrm>
          <a:prstGeom prst="rect">
            <a:avLst/>
          </a:prstGeom>
        </p:spPr>
        <p:txBody>
          <a:bodyPr wrap="none">
            <a:spAutoFit/>
          </a:bodyPr>
          <a:lstStyle/>
          <a:p>
            <a:pPr>
              <a:lnSpc>
                <a:spcPct val="150000"/>
              </a:lnSpc>
            </a:pPr>
            <a:r>
              <a:rPr lang="en-US" sz="3200" b="1" dirty="0">
                <a:solidFill>
                  <a:srgbClr val="FF9900"/>
                </a:solidFill>
                <a:latin typeface="Times New Roman" pitchFamily="18" charset="0"/>
                <a:cs typeface="Times New Roman" pitchFamily="18" charset="0"/>
              </a:rPr>
              <a:t>Common image file formats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fontScale="47500" lnSpcReduction="20000"/>
          </a:bodyPr>
          <a:lstStyle/>
          <a:p>
            <a:pPr algn="just">
              <a:lnSpc>
                <a:spcPct val="170000"/>
              </a:lnSpc>
            </a:pPr>
            <a:r>
              <a:rPr lang="en-US" sz="4200" b="1" i="1" dirty="0">
                <a:latin typeface="Times New Roman" pitchFamily="18" charset="0"/>
                <a:cs typeface="Times New Roman" pitchFamily="18" charset="0"/>
              </a:rPr>
              <a:t>SVG</a:t>
            </a:r>
            <a:r>
              <a:rPr lang="en-US" sz="4200" dirty="0">
                <a:latin typeface="Times New Roman" pitchFamily="18" charset="0"/>
                <a:cs typeface="Times New Roman" pitchFamily="18" charset="0"/>
              </a:rPr>
              <a:t> is Scalable Vector Graphics, the description of an image as an application of</a:t>
            </a:r>
            <a:r>
              <a:rPr lang="en-US" sz="4200" dirty="0">
                <a:solidFill>
                  <a:srgbClr val="FF0000"/>
                </a:solidFill>
                <a:latin typeface="Times New Roman" pitchFamily="18" charset="0"/>
                <a:cs typeface="Times New Roman" pitchFamily="18" charset="0"/>
              </a:rPr>
              <a:t> XML</a:t>
            </a:r>
            <a:r>
              <a:rPr lang="en-US" sz="4200" dirty="0">
                <a:latin typeface="Times New Roman" pitchFamily="18" charset="0"/>
                <a:cs typeface="Times New Roman" pitchFamily="18" charset="0"/>
              </a:rPr>
              <a:t>. Any program such as a </a:t>
            </a:r>
            <a:r>
              <a:rPr lang="en-US" sz="4200" dirty="0">
                <a:solidFill>
                  <a:srgbClr val="FF0000"/>
                </a:solidFill>
                <a:latin typeface="Times New Roman" pitchFamily="18" charset="0"/>
                <a:cs typeface="Times New Roman" pitchFamily="18" charset="0"/>
              </a:rPr>
              <a:t>browser</a:t>
            </a:r>
            <a:r>
              <a:rPr lang="en-US" sz="4200" dirty="0">
                <a:latin typeface="Times New Roman" pitchFamily="18" charset="0"/>
                <a:cs typeface="Times New Roman" pitchFamily="18" charset="0"/>
              </a:rPr>
              <a:t> that recognizes XML can display the image using the information provided in the SVG format. Scalability means that the file can be viewed on a computer display of any size and resolution, whether the small screen of a </a:t>
            </a:r>
            <a:r>
              <a:rPr lang="en-US" sz="4200" dirty="0" err="1">
                <a:latin typeface="Times New Roman" pitchFamily="18" charset="0"/>
                <a:cs typeface="Times New Roman" pitchFamily="18" charset="0"/>
              </a:rPr>
              <a:t>smartphone</a:t>
            </a:r>
            <a:r>
              <a:rPr lang="en-US" sz="4200" dirty="0">
                <a:latin typeface="Times New Roman" pitchFamily="18" charset="0"/>
                <a:cs typeface="Times New Roman" pitchFamily="18" charset="0"/>
              </a:rPr>
              <a:t> or a large widescreen display in a PC.  Files usually have </a:t>
            </a:r>
            <a:r>
              <a:rPr lang="en-US" sz="4200" dirty="0">
                <a:solidFill>
                  <a:srgbClr val="FF0000"/>
                </a:solidFill>
                <a:latin typeface="Times New Roman" pitchFamily="18" charset="0"/>
                <a:cs typeface="Times New Roman" pitchFamily="18" charset="0"/>
              </a:rPr>
              <a:t>.</a:t>
            </a:r>
            <a:r>
              <a:rPr lang="en-US" sz="4200" dirty="0" err="1">
                <a:solidFill>
                  <a:srgbClr val="FF0000"/>
                </a:solidFill>
                <a:latin typeface="Times New Roman" pitchFamily="18" charset="0"/>
                <a:cs typeface="Times New Roman" pitchFamily="18" charset="0"/>
              </a:rPr>
              <a:t>svg</a:t>
            </a:r>
            <a:r>
              <a:rPr lang="en-US" sz="4200" dirty="0">
                <a:latin typeface="Times New Roman" pitchFamily="18" charset="0"/>
                <a:cs typeface="Times New Roman" pitchFamily="18" charset="0"/>
              </a:rPr>
              <a:t> extension.</a:t>
            </a:r>
          </a:p>
          <a:p>
            <a:pPr algn="just">
              <a:lnSpc>
                <a:spcPct val="170000"/>
              </a:lnSpc>
            </a:pPr>
            <a:r>
              <a:rPr lang="en-US" sz="4200" b="1" i="1" dirty="0">
                <a:latin typeface="Times New Roman" pitchFamily="18" charset="0"/>
                <a:cs typeface="Times New Roman" pitchFamily="18" charset="0"/>
              </a:rPr>
              <a:t>TIFF</a:t>
            </a:r>
            <a:r>
              <a:rPr lang="en-US" sz="4200" dirty="0">
                <a:latin typeface="Times New Roman" pitchFamily="18" charset="0"/>
                <a:cs typeface="Times New Roman" pitchFamily="18" charset="0"/>
              </a:rPr>
              <a:t> (Tag Image File Format) is a common format for exchanging raster graphics (bitmap) images between application programs, including those used for</a:t>
            </a:r>
            <a:r>
              <a:rPr lang="en-US" sz="4200" dirty="0">
                <a:solidFill>
                  <a:srgbClr val="FF0000"/>
                </a:solidFill>
                <a:latin typeface="Times New Roman" pitchFamily="18" charset="0"/>
                <a:cs typeface="Times New Roman" pitchFamily="18" charset="0"/>
              </a:rPr>
              <a:t> scanner </a:t>
            </a:r>
            <a:r>
              <a:rPr lang="en-US" sz="4200" dirty="0">
                <a:latin typeface="Times New Roman" pitchFamily="18" charset="0"/>
                <a:cs typeface="Times New Roman" pitchFamily="18" charset="0"/>
              </a:rPr>
              <a:t>images. A TIFF file can be identified as a file with a</a:t>
            </a:r>
            <a:r>
              <a:rPr lang="en-US" sz="4200" dirty="0">
                <a:solidFill>
                  <a:srgbClr val="FF0000"/>
                </a:solidFill>
                <a:latin typeface="Times New Roman" pitchFamily="18" charset="0"/>
                <a:cs typeface="Times New Roman" pitchFamily="18" charset="0"/>
              </a:rPr>
              <a:t> .tiff</a:t>
            </a:r>
            <a:r>
              <a:rPr lang="en-US" sz="4200" dirty="0">
                <a:latin typeface="Times New Roman" pitchFamily="18" charset="0"/>
                <a:cs typeface="Times New Roman" pitchFamily="18" charset="0"/>
              </a:rPr>
              <a:t> or ".</a:t>
            </a:r>
            <a:r>
              <a:rPr lang="en-US" sz="4200" dirty="0" err="1">
                <a:latin typeface="Times New Roman" pitchFamily="18" charset="0"/>
                <a:cs typeface="Times New Roman" pitchFamily="18" charset="0"/>
              </a:rPr>
              <a:t>tif</a:t>
            </a:r>
            <a:r>
              <a:rPr lang="en-US" sz="4200" dirty="0">
                <a:latin typeface="Times New Roman" pitchFamily="18" charset="0"/>
                <a:cs typeface="Times New Roman" pitchFamily="18" charset="0"/>
              </a:rPr>
              <a:t>" file name suffix.</a:t>
            </a:r>
          </a:p>
          <a:p>
            <a:endParaRPr lang="en-US" dirty="0"/>
          </a:p>
        </p:txBody>
      </p:sp>
      <p:sp>
        <p:nvSpPr>
          <p:cNvPr id="4" name="Rectangle 3"/>
          <p:cNvSpPr/>
          <p:nvPr/>
        </p:nvSpPr>
        <p:spPr>
          <a:xfrm>
            <a:off x="1907704" y="116632"/>
            <a:ext cx="5072222" cy="742511"/>
          </a:xfrm>
          <a:prstGeom prst="rect">
            <a:avLst/>
          </a:prstGeom>
        </p:spPr>
        <p:txBody>
          <a:bodyPr wrap="none">
            <a:spAutoFit/>
          </a:bodyPr>
          <a:lstStyle/>
          <a:p>
            <a:pPr>
              <a:lnSpc>
                <a:spcPct val="150000"/>
              </a:lnSpc>
            </a:pPr>
            <a:r>
              <a:rPr lang="en-US" sz="3200" b="1" dirty="0">
                <a:solidFill>
                  <a:srgbClr val="FF9900"/>
                </a:solidFill>
                <a:latin typeface="Times New Roman" pitchFamily="18" charset="0"/>
                <a:cs typeface="Times New Roman" pitchFamily="18" charset="0"/>
              </a:rPr>
              <a:t>Common image file formats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Procedural Models</a:t>
            </a:r>
          </a:p>
        </p:txBody>
      </p:sp>
      <p:sp>
        <p:nvSpPr>
          <p:cNvPr id="3" name="Content Placeholder 2"/>
          <p:cNvSpPr>
            <a:spLocks noGrp="1"/>
          </p:cNvSpPr>
          <p:nvPr>
            <p:ph idx="1"/>
          </p:nvPr>
        </p:nvSpPr>
        <p:spPr>
          <a:xfrm>
            <a:off x="457200" y="1196752"/>
            <a:ext cx="8229600" cy="4929411"/>
          </a:xfrm>
        </p:spPr>
        <p:txBody>
          <a:bodyPr>
            <a:normAutofit/>
          </a:bodyPr>
          <a:lstStyle/>
          <a:p>
            <a:pPr algn="just">
              <a:lnSpc>
                <a:spcPct val="150000"/>
              </a:lnSpc>
            </a:pPr>
            <a:r>
              <a:rPr lang="en-US" sz="2000" dirty="0">
                <a:latin typeface="Times New Roman" pitchFamily="18" charset="0"/>
                <a:cs typeface="Times New Roman" pitchFamily="18" charset="0"/>
              </a:rPr>
              <a:t>The world around us is not made of perfect geometric objects. Clouds are not spheres. Mountains are not cones. A tree is not a cylinder. Yet Euclidean geometry describes only ideal shapes: spheres, circles, cubes, smoothly varying functions.</a:t>
            </a:r>
          </a:p>
          <a:p>
            <a:pPr algn="just">
              <a:lnSpc>
                <a:spcPct val="150000"/>
              </a:lnSpc>
            </a:pPr>
            <a:r>
              <a:rPr lang="en-US" sz="2000" dirty="0">
                <a:latin typeface="Times New Roman" pitchFamily="18" charset="0"/>
                <a:cs typeface="Times New Roman" pitchFamily="18" charset="0"/>
              </a:rPr>
              <a:t> Fractal geometry is the geometry of the natural world, capable of describing complex and non-ideal objects. </a:t>
            </a:r>
          </a:p>
          <a:p>
            <a:pPr algn="just">
              <a:lnSpc>
                <a:spcPct val="150000"/>
              </a:lnSpc>
            </a:pPr>
            <a:r>
              <a:rPr lang="en-US" sz="2000" dirty="0">
                <a:latin typeface="Times New Roman" pitchFamily="18" charset="0"/>
                <a:cs typeface="Times New Roman" pitchFamily="18" charset="0"/>
              </a:rPr>
              <a:t>In nature, and in complicated mathematical objects, there is often self-similarity, or the existence of small sub-objects that resemble the larger object.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buNone/>
            </a:pPr>
            <a:r>
              <a:rPr lang="en-US" sz="2000" dirty="0">
                <a:latin typeface="Times New Roman" pitchFamily="18" charset="0"/>
                <a:cs typeface="Times New Roman" pitchFamily="18" charset="0"/>
              </a:rPr>
              <a:t>2) A </a:t>
            </a:r>
            <a:r>
              <a:rPr lang="en-US" sz="2000" i="1" dirty="0">
                <a:latin typeface="Times New Roman" pitchFamily="18" charset="0"/>
                <a:cs typeface="Times New Roman" pitchFamily="18" charset="0"/>
              </a:rPr>
              <a:t>disk image</a:t>
            </a:r>
            <a:r>
              <a:rPr lang="en-US" sz="2000" dirty="0">
                <a:latin typeface="Times New Roman" pitchFamily="18" charset="0"/>
                <a:cs typeface="Times New Roman" pitchFamily="18" charset="0"/>
              </a:rPr>
              <a:t> is a copy of the entire contents of a storage device, such as a hard drive or DVD. The disk image represents the content exactly as it is on the original storage device, including both data and structure information.</a:t>
            </a:r>
          </a:p>
          <a:p>
            <a:pPr algn="just">
              <a:lnSpc>
                <a:spcPct val="150000"/>
              </a:lnSpc>
              <a:buNone/>
            </a:pPr>
            <a:r>
              <a:rPr lang="en-US" sz="2000" dirty="0">
                <a:latin typeface="Times New Roman" pitchFamily="18" charset="0"/>
                <a:cs typeface="Times New Roman" pitchFamily="18" charset="0"/>
              </a:rPr>
              <a:t>3) Another use of the term </a:t>
            </a:r>
            <a:r>
              <a:rPr lang="en-US" sz="2000" i="1" dirty="0">
                <a:latin typeface="Times New Roman" pitchFamily="18" charset="0"/>
                <a:cs typeface="Times New Roman" pitchFamily="18" charset="0"/>
              </a:rPr>
              <a:t>image</a:t>
            </a:r>
            <a:r>
              <a:rPr lang="en-US" sz="2000" dirty="0">
                <a:latin typeface="Times New Roman" pitchFamily="18" charset="0"/>
                <a:cs typeface="Times New Roman" pitchFamily="18" charset="0"/>
              </a:rPr>
              <a:t> is for a section of random access memory (RAM) that has been copied to another memory or storage location.</a:t>
            </a:r>
          </a:p>
          <a:p>
            <a:pPr>
              <a:buNone/>
            </a:pPr>
            <a:endParaRPr lang="en-US" dirty="0"/>
          </a:p>
        </p:txBody>
      </p:sp>
      <p:sp>
        <p:nvSpPr>
          <p:cNvPr id="4" name="Rectangle 3"/>
          <p:cNvSpPr/>
          <p:nvPr/>
        </p:nvSpPr>
        <p:spPr>
          <a:xfrm>
            <a:off x="1907704" y="116632"/>
            <a:ext cx="5072222" cy="742511"/>
          </a:xfrm>
          <a:prstGeom prst="rect">
            <a:avLst/>
          </a:prstGeom>
        </p:spPr>
        <p:txBody>
          <a:bodyPr wrap="none">
            <a:spAutoFit/>
          </a:bodyPr>
          <a:lstStyle/>
          <a:p>
            <a:pPr>
              <a:lnSpc>
                <a:spcPct val="150000"/>
              </a:lnSpc>
            </a:pPr>
            <a:r>
              <a:rPr lang="en-US" sz="3200" b="1" dirty="0">
                <a:solidFill>
                  <a:srgbClr val="FF9900"/>
                </a:solidFill>
                <a:latin typeface="Times New Roman" pitchFamily="18" charset="0"/>
                <a:cs typeface="Times New Roman" pitchFamily="18" charset="0"/>
              </a:rPr>
              <a:t>Common image file formats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Types of an image</a:t>
            </a:r>
            <a:br>
              <a:rPr lang="en-US" dirty="0"/>
            </a:br>
            <a:endParaRPr lang="en-US" dirty="0"/>
          </a:p>
        </p:txBody>
      </p:sp>
      <p:sp>
        <p:nvSpPr>
          <p:cNvPr id="3" name="Content Placeholder 2"/>
          <p:cNvSpPr>
            <a:spLocks noGrp="1"/>
          </p:cNvSpPr>
          <p:nvPr>
            <p:ph idx="1"/>
          </p:nvPr>
        </p:nvSpPr>
        <p:spPr>
          <a:xfrm>
            <a:off x="457200" y="836712"/>
            <a:ext cx="8229600" cy="5877272"/>
          </a:xfrm>
        </p:spPr>
        <p:txBody>
          <a:bodyPr>
            <a:normAutofit fontScale="70000" lnSpcReduction="20000"/>
          </a:bodyPr>
          <a:lstStyle/>
          <a:p>
            <a:pPr lvl="0" algn="just" fontAlgn="base">
              <a:lnSpc>
                <a:spcPct val="170000"/>
              </a:lnSpc>
            </a:pPr>
            <a:r>
              <a:rPr lang="en-US" sz="2900" b="1" dirty="0">
                <a:latin typeface="Times New Roman" pitchFamily="18" charset="0"/>
                <a:cs typeface="Times New Roman" pitchFamily="18" charset="0"/>
              </a:rPr>
              <a:t>BINARY IMAGE–</a:t>
            </a:r>
            <a:r>
              <a:rPr lang="en-US" sz="2900" dirty="0">
                <a:latin typeface="Times New Roman" pitchFamily="18" charset="0"/>
                <a:cs typeface="Times New Roman" pitchFamily="18" charset="0"/>
              </a:rPr>
              <a:t> The binary image as its name suggests, contain only two pixel elements </a:t>
            </a:r>
            <a:r>
              <a:rPr lang="en-US" sz="2900" dirty="0" err="1">
                <a:latin typeface="Times New Roman" pitchFamily="18" charset="0"/>
                <a:cs typeface="Times New Roman" pitchFamily="18" charset="0"/>
              </a:rPr>
              <a:t>i.e</a:t>
            </a:r>
            <a:r>
              <a:rPr lang="en-US" sz="2900" dirty="0">
                <a:latin typeface="Times New Roman" pitchFamily="18" charset="0"/>
                <a:cs typeface="Times New Roman" pitchFamily="18" charset="0"/>
              </a:rPr>
              <a:t> 0 &amp; 1, where 0 refers to black and 1 refers to white. This image is also known as Monochrome.</a:t>
            </a:r>
          </a:p>
          <a:p>
            <a:pPr lvl="0" algn="just" fontAlgn="base">
              <a:lnSpc>
                <a:spcPct val="170000"/>
              </a:lnSpc>
            </a:pPr>
            <a:r>
              <a:rPr lang="en-US" sz="2900" b="1" dirty="0">
                <a:latin typeface="Times New Roman" pitchFamily="18" charset="0"/>
                <a:cs typeface="Times New Roman" pitchFamily="18" charset="0"/>
              </a:rPr>
              <a:t>BLACK AND WHITE IMAGE–</a:t>
            </a:r>
            <a:r>
              <a:rPr lang="en-US" sz="2900" dirty="0">
                <a:latin typeface="Times New Roman" pitchFamily="18" charset="0"/>
                <a:cs typeface="Times New Roman" pitchFamily="18" charset="0"/>
              </a:rPr>
              <a:t> The image which consists of only black and white color is called BLACK AND WHITE IMAGE.</a:t>
            </a:r>
          </a:p>
          <a:p>
            <a:pPr lvl="0" algn="just" fontAlgn="base">
              <a:lnSpc>
                <a:spcPct val="170000"/>
              </a:lnSpc>
            </a:pPr>
            <a:r>
              <a:rPr lang="en-US" sz="2900" b="1" dirty="0">
                <a:latin typeface="Times New Roman" pitchFamily="18" charset="0"/>
                <a:cs typeface="Times New Roman" pitchFamily="18" charset="0"/>
              </a:rPr>
              <a:t>8 bit COLOR FORMAT</a:t>
            </a:r>
            <a:r>
              <a:rPr lang="en-US" sz="2900" dirty="0">
                <a:latin typeface="Times New Roman" pitchFamily="18" charset="0"/>
                <a:cs typeface="Times New Roman" pitchFamily="18" charset="0"/>
              </a:rPr>
              <a:t>– It is the most famous image format. It has 256 different shades of colors in it and commonly known as Grayscale Image. In this format, 0 stands for Black, and 255 stands for white, and 127 stands for gray.</a:t>
            </a:r>
          </a:p>
          <a:p>
            <a:pPr lvl="0" algn="just" fontAlgn="base">
              <a:lnSpc>
                <a:spcPct val="170000"/>
              </a:lnSpc>
            </a:pPr>
            <a:r>
              <a:rPr lang="en-US" sz="2900" b="1" dirty="0">
                <a:latin typeface="Times New Roman" pitchFamily="18" charset="0"/>
                <a:cs typeface="Times New Roman" pitchFamily="18" charset="0"/>
              </a:rPr>
              <a:t>16 bit COLOR FORMAT</a:t>
            </a:r>
            <a:r>
              <a:rPr lang="en-US" sz="2900" dirty="0">
                <a:latin typeface="Times New Roman" pitchFamily="18" charset="0"/>
                <a:cs typeface="Times New Roman" pitchFamily="18" charset="0"/>
              </a:rPr>
              <a:t>– It is a color image format. It has 65,536 different colors in </a:t>
            </a:r>
            <a:r>
              <a:rPr lang="en-US" sz="2900" dirty="0" err="1">
                <a:latin typeface="Times New Roman" pitchFamily="18" charset="0"/>
                <a:cs typeface="Times New Roman" pitchFamily="18" charset="0"/>
              </a:rPr>
              <a:t>it.It</a:t>
            </a:r>
            <a:r>
              <a:rPr lang="en-US" sz="2900" dirty="0">
                <a:latin typeface="Times New Roman" pitchFamily="18" charset="0"/>
                <a:cs typeface="Times New Roman" pitchFamily="18" charset="0"/>
              </a:rPr>
              <a:t> are also known as High Color Format. In this format the distribution of color is not as same as Grayscale image.</a:t>
            </a:r>
          </a:p>
          <a:p>
            <a:pPr>
              <a:buNone/>
            </a:pP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ticies XGavalda: Cheat Sheet Friday: how your digital camera turns light  into an image"/>
          <p:cNvPicPr>
            <a:picLocks noChangeAspect="1" noChangeArrowheads="1"/>
          </p:cNvPicPr>
          <p:nvPr/>
        </p:nvPicPr>
        <p:blipFill>
          <a:blip r:embed="rId2" cstate="print"/>
          <a:srcRect/>
          <a:stretch>
            <a:fillRect/>
          </a:stretch>
        </p:blipFill>
        <p:spPr bwMode="auto">
          <a:xfrm>
            <a:off x="76151" y="260648"/>
            <a:ext cx="7915964" cy="6323460"/>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srcRect/>
          <a:stretch>
            <a:fillRect/>
          </a:stretch>
        </p:blipFill>
        <p:spPr bwMode="auto">
          <a:xfrm>
            <a:off x="1276350" y="1268760"/>
            <a:ext cx="6591300" cy="2448272"/>
          </a:xfrm>
          <a:prstGeom prst="rect">
            <a:avLst/>
          </a:prstGeom>
          <a:noFill/>
          <a:ln w="9525">
            <a:noFill/>
            <a:miter lim="800000"/>
            <a:headEnd/>
            <a:tailEnd/>
          </a:ln>
        </p:spPr>
      </p:pic>
      <p:pic>
        <p:nvPicPr>
          <p:cNvPr id="64515" name="Picture 3"/>
          <p:cNvPicPr>
            <a:picLocks noChangeAspect="1" noChangeArrowheads="1"/>
          </p:cNvPicPr>
          <p:nvPr/>
        </p:nvPicPr>
        <p:blipFill>
          <a:blip r:embed="rId3" cstate="print"/>
          <a:srcRect/>
          <a:stretch>
            <a:fillRect/>
          </a:stretch>
        </p:blipFill>
        <p:spPr bwMode="auto">
          <a:xfrm>
            <a:off x="1259632" y="3717032"/>
            <a:ext cx="6624736" cy="2664296"/>
          </a:xfrm>
          <a:prstGeom prst="rect">
            <a:avLst/>
          </a:prstGeom>
          <a:noFill/>
          <a:ln w="9525">
            <a:noFill/>
            <a:miter lim="800000"/>
            <a:headEnd/>
            <a:tailEnd/>
          </a:ln>
        </p:spPr>
      </p:pic>
      <p:sp>
        <p:nvSpPr>
          <p:cNvPr id="64516" name="Rectangle 4"/>
          <p:cNvSpPr>
            <a:spLocks noChangeArrowheads="1"/>
          </p:cNvSpPr>
          <p:nvPr/>
        </p:nvSpPr>
        <p:spPr bwMode="auto">
          <a:xfrm>
            <a:off x="1901749" y="323945"/>
            <a:ext cx="5340501"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a:ln>
                  <a:noFill/>
                </a:ln>
                <a:solidFill>
                  <a:srgbClr val="FF9900"/>
                </a:solidFill>
                <a:effectLst/>
                <a:latin typeface="Times New Roman" pitchFamily="18" charset="0"/>
                <a:ea typeface="Calibri" pitchFamily="34" charset="0"/>
                <a:cs typeface="Times New Roman" pitchFamily="18" charset="0"/>
              </a:rPr>
              <a:t>Elements of visual perception</a:t>
            </a:r>
            <a:endParaRPr kumimoji="0" lang="en-US" sz="3200" b="0" i="0" u="none" strike="noStrike" cap="none" normalizeH="0" baseline="0" dirty="0">
              <a:ln>
                <a:noFill/>
              </a:ln>
              <a:solidFill>
                <a:srgbClr val="FF9900"/>
              </a:solidFill>
              <a:effectLst/>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901749" y="323945"/>
            <a:ext cx="5340501"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a:ln>
                  <a:noFill/>
                </a:ln>
                <a:solidFill>
                  <a:srgbClr val="FF9900"/>
                </a:solidFill>
                <a:effectLst/>
                <a:latin typeface="Times New Roman" pitchFamily="18" charset="0"/>
                <a:ea typeface="Calibri" pitchFamily="34" charset="0"/>
                <a:cs typeface="Times New Roman" pitchFamily="18" charset="0"/>
              </a:rPr>
              <a:t>Elements of visual perception</a:t>
            </a:r>
            <a:endParaRPr kumimoji="0" lang="en-US" sz="3200" b="0" i="0" u="none" strike="noStrike" cap="none" normalizeH="0" baseline="0" dirty="0">
              <a:ln>
                <a:noFill/>
              </a:ln>
              <a:solidFill>
                <a:srgbClr val="FF9900"/>
              </a:solidFill>
              <a:effectLst/>
              <a:latin typeface="Arial" pitchFamily="34" charset="0"/>
              <a:cs typeface="Arial" pitchFamily="34" charset="0"/>
            </a:endParaRPr>
          </a:p>
        </p:txBody>
      </p:sp>
      <p:pic>
        <p:nvPicPr>
          <p:cNvPr id="65537" name="Picture 1"/>
          <p:cNvPicPr>
            <a:picLocks noChangeAspect="1" noChangeArrowheads="1"/>
          </p:cNvPicPr>
          <p:nvPr/>
        </p:nvPicPr>
        <p:blipFill>
          <a:blip r:embed="rId2" cstate="print"/>
          <a:srcRect/>
          <a:stretch>
            <a:fillRect/>
          </a:stretch>
        </p:blipFill>
        <p:spPr bwMode="auto">
          <a:xfrm>
            <a:off x="685800" y="1776413"/>
            <a:ext cx="7772400" cy="330517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901749" y="323945"/>
            <a:ext cx="5340501"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a:ln>
                  <a:noFill/>
                </a:ln>
                <a:solidFill>
                  <a:srgbClr val="FF9900"/>
                </a:solidFill>
                <a:effectLst/>
                <a:latin typeface="Times New Roman" pitchFamily="18" charset="0"/>
                <a:ea typeface="Calibri" pitchFamily="34" charset="0"/>
                <a:cs typeface="Times New Roman" pitchFamily="18" charset="0"/>
              </a:rPr>
              <a:t>Elements of visual perception</a:t>
            </a:r>
            <a:endParaRPr kumimoji="0" lang="en-US" sz="3200" b="0" i="0" u="none" strike="noStrike" cap="none" normalizeH="0" baseline="0" dirty="0">
              <a:ln>
                <a:noFill/>
              </a:ln>
              <a:solidFill>
                <a:srgbClr val="FF9900"/>
              </a:solidFill>
              <a:effectLst/>
              <a:latin typeface="Arial" pitchFamily="34" charset="0"/>
              <a:cs typeface="Arial" pitchFamily="34" charset="0"/>
            </a:endParaRPr>
          </a:p>
        </p:txBody>
      </p:sp>
      <p:pic>
        <p:nvPicPr>
          <p:cNvPr id="66561" name="Picture 1"/>
          <p:cNvPicPr>
            <a:picLocks noChangeAspect="1" noChangeArrowheads="1"/>
          </p:cNvPicPr>
          <p:nvPr/>
        </p:nvPicPr>
        <p:blipFill>
          <a:blip r:embed="rId2" cstate="print"/>
          <a:srcRect l="49618" t="14160"/>
          <a:stretch>
            <a:fillRect/>
          </a:stretch>
        </p:blipFill>
        <p:spPr bwMode="auto">
          <a:xfrm>
            <a:off x="5004048" y="1844824"/>
            <a:ext cx="3582740" cy="3055728"/>
          </a:xfrm>
          <a:prstGeom prst="rect">
            <a:avLst/>
          </a:prstGeom>
          <a:noFill/>
          <a:ln w="9525">
            <a:noFill/>
            <a:miter lim="800000"/>
            <a:headEnd/>
            <a:tailEnd/>
          </a:ln>
        </p:spPr>
      </p:pic>
      <p:sp>
        <p:nvSpPr>
          <p:cNvPr id="6" name="TextBox 5"/>
          <p:cNvSpPr txBox="1"/>
          <p:nvPr/>
        </p:nvSpPr>
        <p:spPr>
          <a:xfrm>
            <a:off x="395536" y="1628800"/>
            <a:ext cx="5694188" cy="4247317"/>
          </a:xfrm>
          <a:prstGeom prst="rect">
            <a:avLst/>
          </a:prstGeom>
          <a:noFill/>
        </p:spPr>
        <p:txBody>
          <a:bodyPr wrap="none" rtlCol="0">
            <a:spAutoFit/>
          </a:bodyPr>
          <a:lstStyle/>
          <a:p>
            <a:pPr>
              <a:lnSpc>
                <a:spcPct val="150000"/>
              </a:lnSpc>
            </a:pPr>
            <a:r>
              <a:rPr lang="en-IN" sz="2000" b="1" dirty="0">
                <a:latin typeface="Times New Roman" pitchFamily="18" charset="0"/>
                <a:cs typeface="Times New Roman" pitchFamily="18" charset="0"/>
              </a:rPr>
              <a:t>Relative Importance of Each Sense</a:t>
            </a:r>
          </a:p>
          <a:p>
            <a:pPr>
              <a:lnSpc>
                <a:spcPct val="150000"/>
              </a:lnSpc>
              <a:buFont typeface="Arial" pitchFamily="34" charset="0"/>
              <a:buChar char="•"/>
            </a:pPr>
            <a:r>
              <a:rPr lang="en-IN" sz="2000" dirty="0">
                <a:latin typeface="Times New Roman" pitchFamily="18" charset="0"/>
                <a:cs typeface="Times New Roman" pitchFamily="18" charset="0"/>
              </a:rPr>
              <a:t>Percentage of neurons in brain devoted to each sense</a:t>
            </a:r>
          </a:p>
          <a:p>
            <a:pPr lvl="2">
              <a:lnSpc>
                <a:spcPct val="150000"/>
              </a:lnSpc>
              <a:buFont typeface="Wingdings" pitchFamily="2" charset="2"/>
              <a:buChar char="v"/>
            </a:pPr>
            <a:r>
              <a:rPr lang="en-IN" sz="2000" dirty="0">
                <a:latin typeface="Times New Roman" pitchFamily="18" charset="0"/>
                <a:cs typeface="Times New Roman" pitchFamily="18" charset="0"/>
              </a:rPr>
              <a:t>Sight-30%</a:t>
            </a:r>
          </a:p>
          <a:p>
            <a:pPr lvl="2">
              <a:lnSpc>
                <a:spcPct val="150000"/>
              </a:lnSpc>
              <a:buFont typeface="Wingdings" pitchFamily="2" charset="2"/>
              <a:buChar char="v"/>
            </a:pPr>
            <a:r>
              <a:rPr lang="en-IN" sz="2000" dirty="0">
                <a:latin typeface="Times New Roman" pitchFamily="18" charset="0"/>
                <a:cs typeface="Times New Roman" pitchFamily="18" charset="0"/>
              </a:rPr>
              <a:t>Touch-8%</a:t>
            </a:r>
          </a:p>
          <a:p>
            <a:pPr lvl="2">
              <a:lnSpc>
                <a:spcPct val="150000"/>
              </a:lnSpc>
              <a:buFont typeface="Wingdings" pitchFamily="2" charset="2"/>
              <a:buChar char="v"/>
            </a:pPr>
            <a:r>
              <a:rPr lang="en-IN" sz="2000" dirty="0">
                <a:latin typeface="Times New Roman" pitchFamily="18" charset="0"/>
                <a:cs typeface="Times New Roman" pitchFamily="18" charset="0"/>
              </a:rPr>
              <a:t>Hearing-2%</a:t>
            </a:r>
          </a:p>
          <a:p>
            <a:pPr lvl="2">
              <a:lnSpc>
                <a:spcPct val="150000"/>
              </a:lnSpc>
              <a:buFont typeface="Wingdings" pitchFamily="2" charset="2"/>
              <a:buChar char="v"/>
            </a:pPr>
            <a:r>
              <a:rPr lang="en-IN" sz="2000" dirty="0">
                <a:latin typeface="Times New Roman" pitchFamily="18" charset="0"/>
                <a:cs typeface="Times New Roman" pitchFamily="18" charset="0"/>
              </a:rPr>
              <a:t>Smell-&lt;1%</a:t>
            </a:r>
          </a:p>
          <a:p>
            <a:pPr>
              <a:lnSpc>
                <a:spcPct val="150000"/>
              </a:lnSpc>
              <a:buFont typeface="Arial" pitchFamily="34" charset="0"/>
              <a:buChar char="•"/>
            </a:pPr>
            <a:r>
              <a:rPr lang="en-IN" sz="2000" dirty="0">
                <a:latin typeface="Times New Roman" pitchFamily="18" charset="0"/>
                <a:cs typeface="Times New Roman" pitchFamily="18" charset="0"/>
              </a:rPr>
              <a:t>Over 60% of brain involved with vision in some way</a:t>
            </a:r>
          </a:p>
          <a:p>
            <a:pPr>
              <a:lnSpc>
                <a:spcPct val="150000"/>
              </a:lnSpc>
            </a:pPr>
            <a:endParaRPr lang="en-IN" sz="2000" dirty="0">
              <a:latin typeface="Times New Roman" pitchFamily="18" charset="0"/>
              <a:cs typeface="Times New Roman" pitchFamily="18" charset="0"/>
            </a:endParaRPr>
          </a:p>
          <a:p>
            <a:pPr>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315416"/>
            <a:ext cx="8229600" cy="1143000"/>
          </a:xfrm>
        </p:spPr>
        <p:txBody>
          <a:bodyPr>
            <a:normAutofit fontScale="90000"/>
          </a:bodyPr>
          <a:lstStyle/>
          <a:p>
            <a:br>
              <a:rPr lang="en-US" dirty="0"/>
            </a:br>
            <a:r>
              <a:rPr lang="en-US" sz="3600" b="1" dirty="0">
                <a:solidFill>
                  <a:srgbClr val="FF9900"/>
                </a:solidFill>
                <a:latin typeface="Times New Roman" pitchFamily="18" charset="0"/>
                <a:cs typeface="Times New Roman" pitchFamily="18" charset="0"/>
              </a:rPr>
              <a:t>Human visual system</a:t>
            </a:r>
          </a:p>
        </p:txBody>
      </p:sp>
      <p:pic>
        <p:nvPicPr>
          <p:cNvPr id="76802" name="Picture 2"/>
          <p:cNvPicPr>
            <a:picLocks noChangeAspect="1" noChangeArrowheads="1"/>
          </p:cNvPicPr>
          <p:nvPr/>
        </p:nvPicPr>
        <p:blipFill>
          <a:blip r:embed="rId2" cstate="print"/>
          <a:srcRect b="19730"/>
          <a:stretch>
            <a:fillRect/>
          </a:stretch>
        </p:blipFill>
        <p:spPr bwMode="auto">
          <a:xfrm>
            <a:off x="827584" y="1124744"/>
            <a:ext cx="6336704" cy="4949061"/>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cstate="print"/>
          <a:srcRect t="11430" b="31152"/>
          <a:stretch>
            <a:fillRect/>
          </a:stretch>
        </p:blipFill>
        <p:spPr bwMode="auto">
          <a:xfrm>
            <a:off x="510108" y="1628800"/>
            <a:ext cx="7734300" cy="3312368"/>
          </a:xfrm>
          <a:prstGeom prst="rect">
            <a:avLst/>
          </a:prstGeom>
          <a:noFill/>
          <a:ln w="9525">
            <a:noFill/>
            <a:miter lim="800000"/>
            <a:headEnd/>
            <a:tailEnd/>
          </a:ln>
        </p:spPr>
      </p:pic>
      <p:cxnSp>
        <p:nvCxnSpPr>
          <p:cNvPr id="8" name="Straight Connector 7"/>
          <p:cNvCxnSpPr/>
          <p:nvPr/>
        </p:nvCxnSpPr>
        <p:spPr>
          <a:xfrm>
            <a:off x="1979712" y="5085184"/>
            <a:ext cx="5832648" cy="0"/>
          </a:xfrm>
          <a:prstGeom prst="line">
            <a:avLst/>
          </a:prstGeom>
          <a:ln w="92075"/>
        </p:spPr>
        <p:style>
          <a:lnRef idx="1">
            <a:schemeClr val="accent1"/>
          </a:lnRef>
          <a:fillRef idx="0">
            <a:schemeClr val="accent1"/>
          </a:fillRef>
          <a:effectRef idx="0">
            <a:schemeClr val="accent1"/>
          </a:effectRef>
          <a:fontRef idx="minor">
            <a:schemeClr val="tx1"/>
          </a:fontRef>
        </p:style>
      </p:cxnSp>
      <p:sp>
        <p:nvSpPr>
          <p:cNvPr id="9" name="Down Arrow 8"/>
          <p:cNvSpPr/>
          <p:nvPr/>
        </p:nvSpPr>
        <p:spPr>
          <a:xfrm>
            <a:off x="1907704" y="5085184"/>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45655" y="5517232"/>
            <a:ext cx="2086185" cy="923330"/>
          </a:xfrm>
          <a:prstGeom prst="rect">
            <a:avLst/>
          </a:prstGeom>
          <a:noFill/>
        </p:spPr>
        <p:txBody>
          <a:bodyPr wrap="square" rtlCol="0">
            <a:spAutoFit/>
          </a:bodyPr>
          <a:lstStyle/>
          <a:p>
            <a:pPr algn="ctr"/>
            <a:r>
              <a:rPr lang="en-IN" b="1" dirty="0">
                <a:latin typeface="Times New Roman" pitchFamily="18" charset="0"/>
                <a:cs typeface="Times New Roman" pitchFamily="18" charset="0"/>
              </a:rPr>
              <a:t>Sensors </a:t>
            </a:r>
          </a:p>
          <a:p>
            <a:pPr algn="ctr"/>
            <a:r>
              <a:rPr lang="en-IN" b="1" dirty="0">
                <a:latin typeface="Times New Roman" pitchFamily="18" charset="0"/>
                <a:cs typeface="Times New Roman" pitchFamily="18" charset="0"/>
              </a:rPr>
              <a:t>Low-level Processing</a:t>
            </a:r>
            <a:endParaRPr lang="en-US" b="1" dirty="0">
              <a:latin typeface="Times New Roman" pitchFamily="18" charset="0"/>
              <a:cs typeface="Times New Roman" pitchFamily="18" charset="0"/>
            </a:endParaRPr>
          </a:p>
        </p:txBody>
      </p:sp>
      <p:sp>
        <p:nvSpPr>
          <p:cNvPr id="12" name="TextBox 11"/>
          <p:cNvSpPr txBox="1"/>
          <p:nvPr/>
        </p:nvSpPr>
        <p:spPr>
          <a:xfrm>
            <a:off x="6732240" y="5589240"/>
            <a:ext cx="2086185" cy="923330"/>
          </a:xfrm>
          <a:prstGeom prst="rect">
            <a:avLst/>
          </a:prstGeom>
          <a:noFill/>
        </p:spPr>
        <p:txBody>
          <a:bodyPr wrap="square" rtlCol="0">
            <a:spAutoFit/>
          </a:bodyPr>
          <a:lstStyle/>
          <a:p>
            <a:pPr algn="ctr"/>
            <a:r>
              <a:rPr lang="en-IN" b="1" dirty="0">
                <a:latin typeface="Times New Roman" pitchFamily="18" charset="0"/>
                <a:cs typeface="Times New Roman" pitchFamily="18" charset="0"/>
              </a:rPr>
              <a:t>Compute </a:t>
            </a:r>
          </a:p>
          <a:p>
            <a:pPr algn="ctr"/>
            <a:r>
              <a:rPr lang="en-IN" b="1" dirty="0">
                <a:latin typeface="Times New Roman" pitchFamily="18" charset="0"/>
                <a:cs typeface="Times New Roman" pitchFamily="18" charset="0"/>
              </a:rPr>
              <a:t>High-level Processing</a:t>
            </a:r>
            <a:endParaRPr lang="en-US" b="1" dirty="0">
              <a:latin typeface="Times New Roman" pitchFamily="18" charset="0"/>
              <a:cs typeface="Times New Roman" pitchFamily="18" charset="0"/>
            </a:endParaRPr>
          </a:p>
        </p:txBody>
      </p:sp>
      <p:sp>
        <p:nvSpPr>
          <p:cNvPr id="13" name="TextBox 12"/>
          <p:cNvSpPr txBox="1"/>
          <p:nvPr/>
        </p:nvSpPr>
        <p:spPr>
          <a:xfrm>
            <a:off x="3709951" y="5723964"/>
            <a:ext cx="2086185" cy="369332"/>
          </a:xfrm>
          <a:prstGeom prst="rect">
            <a:avLst/>
          </a:prstGeom>
          <a:noFill/>
        </p:spPr>
        <p:txBody>
          <a:bodyPr wrap="square" rtlCol="0">
            <a:spAutoFit/>
          </a:bodyPr>
          <a:lstStyle/>
          <a:p>
            <a:pPr algn="ctr"/>
            <a:r>
              <a:rPr lang="en-IN" b="1" dirty="0">
                <a:latin typeface="Times New Roman" pitchFamily="18" charset="0"/>
                <a:cs typeface="Times New Roman" pitchFamily="18" charset="0"/>
              </a:rPr>
              <a:t>Network</a:t>
            </a:r>
          </a:p>
        </p:txBody>
      </p:sp>
      <p:sp>
        <p:nvSpPr>
          <p:cNvPr id="14" name="Right Arrow 13"/>
          <p:cNvSpPr/>
          <p:nvPr/>
        </p:nvSpPr>
        <p:spPr>
          <a:xfrm>
            <a:off x="2987824" y="5733256"/>
            <a:ext cx="93610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084168" y="5733256"/>
            <a:ext cx="79208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7524328" y="5085184"/>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179512" y="-315416"/>
            <a:ext cx="8229600" cy="1143000"/>
          </a:xfrm>
        </p:spPr>
        <p:txBody>
          <a:bodyPr>
            <a:normAutofit fontScale="90000"/>
          </a:bodyPr>
          <a:lstStyle/>
          <a:p>
            <a:br>
              <a:rPr lang="en-US" dirty="0"/>
            </a:br>
            <a:r>
              <a:rPr lang="en-US" sz="3600" b="1" dirty="0">
                <a:solidFill>
                  <a:srgbClr val="FF9900"/>
                </a:solidFill>
                <a:latin typeface="Times New Roman" pitchFamily="18" charset="0"/>
                <a:cs typeface="Times New Roman" pitchFamily="18" charset="0"/>
              </a:rPr>
              <a:t>Human visual system</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8" y="44624"/>
            <a:ext cx="8229600" cy="1143000"/>
          </a:xfrm>
        </p:spPr>
        <p:txBody>
          <a:bodyPr>
            <a:normAutofit/>
          </a:bodyPr>
          <a:lstStyle/>
          <a:p>
            <a:r>
              <a:rPr lang="en-IN" sz="3200" b="1" dirty="0">
                <a:solidFill>
                  <a:srgbClr val="FF9900"/>
                </a:solidFill>
                <a:latin typeface="Times New Roman" pitchFamily="18" charset="0"/>
                <a:cs typeface="Times New Roman" pitchFamily="18" charset="0"/>
              </a:rPr>
              <a:t>Part of Brain associated with Vision</a:t>
            </a:r>
            <a:endParaRPr lang="en-US" sz="3200" b="1" dirty="0">
              <a:solidFill>
                <a:srgbClr val="FF9900"/>
              </a:solidFill>
              <a:latin typeface="Times New Roman" pitchFamily="18" charset="0"/>
              <a:cs typeface="Times New Roman" pitchFamily="18" charset="0"/>
            </a:endParaRPr>
          </a:p>
        </p:txBody>
      </p:sp>
      <p:pic>
        <p:nvPicPr>
          <p:cNvPr id="78850" name="Picture 2"/>
          <p:cNvPicPr>
            <a:picLocks noChangeAspect="1" noChangeArrowheads="1"/>
          </p:cNvPicPr>
          <p:nvPr/>
        </p:nvPicPr>
        <p:blipFill>
          <a:blip r:embed="rId2" cstate="print"/>
          <a:srcRect t="10767"/>
          <a:stretch>
            <a:fillRect/>
          </a:stretch>
        </p:blipFill>
        <p:spPr bwMode="auto">
          <a:xfrm>
            <a:off x="107504" y="1556792"/>
            <a:ext cx="8458200" cy="4258221"/>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96" y="908720"/>
            <a:ext cx="8229600" cy="4525963"/>
          </a:xfrm>
        </p:spPr>
        <p:txBody>
          <a:bodyPr/>
          <a:lstStyle/>
          <a:p>
            <a:pPr algn="just">
              <a:lnSpc>
                <a:spcPct val="150000"/>
              </a:lnSpc>
              <a:buNone/>
            </a:pPr>
            <a:r>
              <a:rPr lang="en-US" sz="2000" dirty="0">
                <a:latin typeface="Times New Roman" pitchFamily="18" charset="0"/>
                <a:cs typeface="Times New Roman" pitchFamily="18" charset="0"/>
              </a:rPr>
              <a:t>	Although the field of digital image processing is build on the foundation of mathematical and probabilistic formulations, human intuition and analysis play a central role in the choice of one technique versus another, and this choice often  is made based  on subjective , visual judgments. Hence developing a basic understanding of human visual perception as a first step in our journey </a:t>
            </a:r>
          </a:p>
          <a:p>
            <a:pPr>
              <a:buNone/>
            </a:pPr>
            <a:endParaRPr lang="en-US" dirty="0"/>
          </a:p>
        </p:txBody>
      </p:sp>
      <p:sp>
        <p:nvSpPr>
          <p:cNvPr id="4" name="Rectangle 4"/>
          <p:cNvSpPr>
            <a:spLocks noChangeArrowheads="1"/>
          </p:cNvSpPr>
          <p:nvPr/>
        </p:nvSpPr>
        <p:spPr bwMode="auto">
          <a:xfrm>
            <a:off x="1901749" y="323945"/>
            <a:ext cx="5340501"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a:ln>
                  <a:noFill/>
                </a:ln>
                <a:solidFill>
                  <a:srgbClr val="FF9900"/>
                </a:solidFill>
                <a:effectLst/>
                <a:latin typeface="Times New Roman" pitchFamily="18" charset="0"/>
                <a:ea typeface="Calibri" pitchFamily="34" charset="0"/>
                <a:cs typeface="Times New Roman" pitchFamily="18" charset="0"/>
              </a:rPr>
              <a:t>Elements of visual perception</a:t>
            </a:r>
            <a:endParaRPr kumimoji="0" lang="en-US" sz="3200" b="0" i="0" u="none" strike="noStrike" cap="none" normalizeH="0" baseline="0" dirty="0">
              <a:ln>
                <a:noFill/>
              </a:ln>
              <a:solidFill>
                <a:srgbClr val="FF9900"/>
              </a:solidFill>
              <a:effectLst/>
              <a:latin typeface="Arial" pitchFamily="34" charset="0"/>
              <a:cs typeface="Arial" pitchFamily="34" charset="0"/>
            </a:endParaRPr>
          </a:p>
        </p:txBody>
      </p:sp>
      <p:pic>
        <p:nvPicPr>
          <p:cNvPr id="79874" name="Picture 2"/>
          <p:cNvPicPr>
            <a:picLocks noChangeAspect="1" noChangeArrowheads="1"/>
          </p:cNvPicPr>
          <p:nvPr/>
        </p:nvPicPr>
        <p:blipFill>
          <a:blip r:embed="rId2" cstate="print"/>
          <a:srcRect/>
          <a:stretch>
            <a:fillRect/>
          </a:stretch>
        </p:blipFill>
        <p:spPr bwMode="auto">
          <a:xfrm>
            <a:off x="2627784" y="3356992"/>
            <a:ext cx="4486275" cy="309562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fontScale="92500" lnSpcReduction="20000"/>
          </a:bodyPr>
          <a:lstStyle/>
          <a:p>
            <a:pPr algn="just">
              <a:lnSpc>
                <a:spcPct val="170000"/>
              </a:lnSpc>
              <a:buNone/>
            </a:pPr>
            <a:r>
              <a:rPr lang="en-US" sz="2400" dirty="0">
                <a:latin typeface="Times New Roman" pitchFamily="18" charset="0"/>
                <a:cs typeface="Times New Roman" pitchFamily="18" charset="0"/>
              </a:rPr>
              <a:t>	The key property of fractals is their self-similar nature. In other words, a fractal can be broken down into smaller objects which are themselves fractals. </a:t>
            </a:r>
          </a:p>
          <a:p>
            <a:pPr algn="just">
              <a:lnSpc>
                <a:spcPct val="170000"/>
              </a:lnSpc>
              <a:buNone/>
            </a:pPr>
            <a:r>
              <a:rPr lang="en-US" sz="2400" dirty="0">
                <a:latin typeface="Times New Roman" pitchFamily="18" charset="0"/>
                <a:cs typeface="Times New Roman" pitchFamily="18" charset="0"/>
              </a:rPr>
              <a:t>	Programming fractals is much easier with L-systems (please refer my Presentation Slides for introduction to L-systems). </a:t>
            </a:r>
          </a:p>
          <a:p>
            <a:pPr algn="just">
              <a:lnSpc>
                <a:spcPct val="170000"/>
              </a:lnSpc>
              <a:buNone/>
            </a:pPr>
            <a:r>
              <a:rPr lang="en-US" sz="2400" dirty="0">
                <a:latin typeface="Times New Roman" pitchFamily="18" charset="0"/>
                <a:cs typeface="Times New Roman" pitchFamily="18" charset="0"/>
              </a:rPr>
              <a:t>	The central concept of L-systems is that of rewriting. In general, rewriting is a technique for defining complex objects by successively replacing parts of a simple initial object using a set of rewriting rules or productions.</a:t>
            </a:r>
          </a:p>
          <a:p>
            <a:pPr>
              <a:buNone/>
            </a:pPr>
            <a:endParaRPr lang="en-US" dirty="0"/>
          </a:p>
        </p:txBody>
      </p:sp>
      <p:sp>
        <p:nvSpPr>
          <p:cNvPr id="4" name="Title 1"/>
          <p:cNvSpPr txBox="1">
            <a:spLocks/>
          </p:cNvSpPr>
          <p:nvPr/>
        </p:nvSpPr>
        <p:spPr>
          <a:xfrm>
            <a:off x="457200"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rPr>
              <a:t>Procedural Models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a:solidFill>
                  <a:srgbClr val="FF9900"/>
                </a:solidFill>
                <a:latin typeface="Times New Roman" pitchFamily="18" charset="0"/>
                <a:cs typeface="Times New Roman" pitchFamily="18" charset="0"/>
              </a:rPr>
              <a:t>Structure of Human Eye</a:t>
            </a:r>
            <a:endParaRPr lang="en-US" sz="3200" b="1" dirty="0">
              <a:solidFill>
                <a:srgbClr val="FF9900"/>
              </a:solidFill>
              <a:latin typeface="Times New Roman" pitchFamily="18" charset="0"/>
              <a:cs typeface="Times New Roman" pitchFamily="18" charset="0"/>
            </a:endParaRPr>
          </a:p>
        </p:txBody>
      </p:sp>
      <p:pic>
        <p:nvPicPr>
          <p:cNvPr id="80898" name="Picture 2"/>
          <p:cNvPicPr>
            <a:picLocks noChangeAspect="1" noChangeArrowheads="1"/>
          </p:cNvPicPr>
          <p:nvPr/>
        </p:nvPicPr>
        <p:blipFill>
          <a:blip r:embed="rId2" cstate="print"/>
          <a:srcRect/>
          <a:stretch>
            <a:fillRect/>
          </a:stretch>
        </p:blipFill>
        <p:spPr bwMode="auto">
          <a:xfrm>
            <a:off x="467544" y="1196752"/>
            <a:ext cx="7641575" cy="470721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4525963"/>
          </a:xfrm>
        </p:spPr>
        <p:txBody>
          <a:bodyPr>
            <a:normAutofit fontScale="62500" lnSpcReduction="20000"/>
          </a:bodyPr>
          <a:lstStyle/>
          <a:p>
            <a:endParaRPr lang="en-US" dirty="0"/>
          </a:p>
          <a:p>
            <a:pPr algn="just">
              <a:lnSpc>
                <a:spcPct val="170000"/>
              </a:lnSpc>
            </a:pPr>
            <a:endParaRPr lang="en-US" dirty="0">
              <a:latin typeface="Times New Roman" pitchFamily="18" charset="0"/>
              <a:cs typeface="Times New Roman" pitchFamily="18" charset="0"/>
            </a:endParaRPr>
          </a:p>
          <a:p>
            <a:pPr algn="just">
              <a:lnSpc>
                <a:spcPct val="170000"/>
              </a:lnSpc>
            </a:pPr>
            <a:r>
              <a:rPr lang="en-US" dirty="0">
                <a:latin typeface="Times New Roman" pitchFamily="18" charset="0"/>
                <a:cs typeface="Times New Roman" pitchFamily="18" charset="0"/>
              </a:rPr>
              <a:t>The eye is nearly spherical in form with an average diameter of approximately 20 mm. </a:t>
            </a:r>
          </a:p>
          <a:p>
            <a:pPr algn="just">
              <a:lnSpc>
                <a:spcPct val="170000"/>
              </a:lnSpc>
            </a:pPr>
            <a:r>
              <a:rPr lang="en-US" dirty="0">
                <a:latin typeface="Times New Roman" pitchFamily="18" charset="0"/>
                <a:cs typeface="Times New Roman" pitchFamily="18" charset="0"/>
              </a:rPr>
              <a:t>It is enclosed by three membranes; the </a:t>
            </a:r>
            <a:r>
              <a:rPr lang="en-US" i="1" dirty="0">
                <a:latin typeface="Times New Roman" pitchFamily="18" charset="0"/>
                <a:cs typeface="Times New Roman" pitchFamily="18" charset="0"/>
              </a:rPr>
              <a:t>cornea and sclera outer cover, the choroid, and the retina. </a:t>
            </a:r>
          </a:p>
          <a:p>
            <a:pPr algn="just">
              <a:lnSpc>
                <a:spcPct val="170000"/>
              </a:lnSpc>
            </a:pPr>
            <a:r>
              <a:rPr lang="en-US" dirty="0">
                <a:latin typeface="Times New Roman" pitchFamily="18" charset="0"/>
                <a:cs typeface="Times New Roman" pitchFamily="18" charset="0"/>
              </a:rPr>
              <a:t>The cornea is a tough, transparent tissue that covers the anterior or front surface of the eye. The sclera is continuous with the cornea. </a:t>
            </a:r>
          </a:p>
          <a:p>
            <a:pPr algn="just">
              <a:lnSpc>
                <a:spcPct val="170000"/>
              </a:lnSpc>
            </a:pPr>
            <a:r>
              <a:rPr lang="en-US" dirty="0">
                <a:latin typeface="Times New Roman" pitchFamily="18" charset="0"/>
                <a:cs typeface="Times New Roman" pitchFamily="18" charset="0"/>
              </a:rPr>
              <a:t>It is the opaque membrane that encloses the remainder of the eye. </a:t>
            </a:r>
          </a:p>
          <a:p>
            <a:pPr>
              <a:buNone/>
            </a:pPr>
            <a:endParaRPr lang="en-US" dirty="0"/>
          </a:p>
        </p:txBody>
      </p:sp>
      <p:sp>
        <p:nvSpPr>
          <p:cNvPr id="4" name="Title 1"/>
          <p:cNvSpPr>
            <a:spLocks noGrp="1"/>
          </p:cNvSpPr>
          <p:nvPr>
            <p:ph type="title"/>
          </p:nvPr>
        </p:nvSpPr>
        <p:spPr>
          <a:xfrm>
            <a:off x="457200" y="44624"/>
            <a:ext cx="8229600" cy="1143000"/>
          </a:xfrm>
        </p:spPr>
        <p:txBody>
          <a:bodyPr>
            <a:normAutofit/>
          </a:bodyPr>
          <a:lstStyle/>
          <a:p>
            <a:r>
              <a:rPr lang="en-IN" sz="3200" b="1" dirty="0">
                <a:solidFill>
                  <a:srgbClr val="FF9900"/>
                </a:solidFill>
                <a:latin typeface="Times New Roman" pitchFamily="18" charset="0"/>
                <a:cs typeface="Times New Roman" pitchFamily="18" charset="0"/>
              </a:rPr>
              <a:t>Structure of Human Eye</a:t>
            </a:r>
            <a:endParaRPr lang="en-US" sz="3200" b="1" dirty="0">
              <a:solidFill>
                <a:srgbClr val="FF9900"/>
              </a:solidFill>
              <a:latin typeface="Times New Roman" pitchFamily="18" charset="0"/>
              <a:cs typeface="Times New Roman"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280"/>
            <a:ext cx="8229600" cy="1143000"/>
          </a:xfrm>
        </p:spPr>
        <p:txBody>
          <a:bodyPr>
            <a:normAutofit fontScale="90000"/>
          </a:bodyPr>
          <a:lstStyle/>
          <a:p>
            <a:br>
              <a:rPr lang="en-US" dirty="0">
                <a:solidFill>
                  <a:srgbClr val="FF9900"/>
                </a:solidFill>
              </a:rPr>
            </a:br>
            <a:r>
              <a:rPr lang="en-US" sz="3600" b="1" dirty="0">
                <a:solidFill>
                  <a:srgbClr val="FF9900"/>
                </a:solidFill>
                <a:latin typeface="Times New Roman" pitchFamily="18" charset="0"/>
                <a:cs typeface="Times New Roman" pitchFamily="18" charset="0"/>
              </a:rPr>
              <a:t>Elements of visual perception</a:t>
            </a:r>
            <a:endParaRPr lang="en-US" sz="3600" dirty="0">
              <a:solidFill>
                <a:srgbClr val="FF99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08720"/>
            <a:ext cx="8229600" cy="4525963"/>
          </a:xfrm>
        </p:spPr>
        <p:txBody>
          <a:bodyPr>
            <a:normAutofit fontScale="70000" lnSpcReduction="20000"/>
          </a:bodyPr>
          <a:lstStyle/>
          <a:p>
            <a:endParaRPr lang="en-US" dirty="0"/>
          </a:p>
          <a:p>
            <a:pPr algn="just">
              <a:lnSpc>
                <a:spcPct val="160000"/>
              </a:lnSpc>
            </a:pPr>
            <a:endParaRPr lang="en-US" dirty="0">
              <a:latin typeface="Times New Roman" pitchFamily="18" charset="0"/>
              <a:cs typeface="Times New Roman" pitchFamily="18" charset="0"/>
            </a:endParaRPr>
          </a:p>
          <a:p>
            <a:pPr algn="just">
              <a:lnSpc>
                <a:spcPct val="160000"/>
              </a:lnSpc>
            </a:pPr>
            <a:r>
              <a:rPr lang="en-US" sz="2900" dirty="0">
                <a:latin typeface="Times New Roman" pitchFamily="18" charset="0"/>
                <a:cs typeface="Times New Roman" pitchFamily="18" charset="0"/>
              </a:rPr>
              <a:t>The complex physical process of visualizing something involves the nearly simultaneous interaction of the eyes and the brain through a network of neurons, receptors, and other specialized cells. </a:t>
            </a:r>
          </a:p>
          <a:p>
            <a:pPr algn="just">
              <a:lnSpc>
                <a:spcPct val="160000"/>
              </a:lnSpc>
            </a:pPr>
            <a:r>
              <a:rPr lang="en-US" sz="2900" dirty="0">
                <a:latin typeface="Times New Roman" pitchFamily="18" charset="0"/>
                <a:cs typeface="Times New Roman" pitchFamily="18" charset="0"/>
              </a:rPr>
              <a:t>The human eye is equipped with a variety of optical elements including the cornea, iris, pupil, a variable-focus lens, and the retina. </a:t>
            </a:r>
          </a:p>
          <a:p>
            <a:pPr algn="just">
              <a:lnSpc>
                <a:spcPct val="160000"/>
              </a:lnSpc>
            </a:pPr>
            <a:r>
              <a:rPr lang="en-US" sz="2900" dirty="0">
                <a:latin typeface="Times New Roman" pitchFamily="18" charset="0"/>
                <a:cs typeface="Times New Roman" pitchFamily="18" charset="0"/>
              </a:rPr>
              <a:t>Together, these elements work to form images of the objects in a person's field of view</a:t>
            </a:r>
            <a:r>
              <a:rPr lang="en-US" dirty="0">
                <a:latin typeface="Times New Roman" pitchFamily="18" charset="0"/>
                <a:cs typeface="Times New Roman" pitchFamily="18" charset="0"/>
              </a:rPr>
              <a:t>. </a:t>
            </a:r>
          </a:p>
          <a:p>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a:solidFill>
                  <a:srgbClr val="FF9900"/>
                </a:solidFill>
                <a:latin typeface="Times New Roman" pitchFamily="18" charset="0"/>
                <a:cs typeface="Times New Roman" pitchFamily="18" charset="0"/>
              </a:rPr>
              <a:t>The Human Eye</a:t>
            </a:r>
            <a:endParaRPr lang="en-US" sz="3200" b="1" dirty="0">
              <a:solidFill>
                <a:srgbClr val="FF9900"/>
              </a:solidFill>
              <a:latin typeface="Times New Roman" pitchFamily="18" charset="0"/>
              <a:cs typeface="Times New Roman" pitchFamily="18" charset="0"/>
            </a:endParaRPr>
          </a:p>
        </p:txBody>
      </p:sp>
      <p:pic>
        <p:nvPicPr>
          <p:cNvPr id="81922" name="Picture 2"/>
          <p:cNvPicPr>
            <a:picLocks noChangeAspect="1" noChangeArrowheads="1"/>
          </p:cNvPicPr>
          <p:nvPr/>
        </p:nvPicPr>
        <p:blipFill>
          <a:blip r:embed="rId2" cstate="print"/>
          <a:srcRect t="10728" b="12130"/>
          <a:stretch>
            <a:fillRect/>
          </a:stretch>
        </p:blipFill>
        <p:spPr bwMode="auto">
          <a:xfrm>
            <a:off x="323528" y="1124744"/>
            <a:ext cx="8001000" cy="3960440"/>
          </a:xfrm>
          <a:prstGeom prst="rect">
            <a:avLst/>
          </a:prstGeom>
          <a:noFill/>
          <a:ln w="9525">
            <a:noFill/>
            <a:miter lim="800000"/>
            <a:headEnd/>
            <a:tailEnd/>
          </a:ln>
        </p:spPr>
      </p:pic>
      <p:sp>
        <p:nvSpPr>
          <p:cNvPr id="5" name="TextBox 4"/>
          <p:cNvSpPr txBox="1"/>
          <p:nvPr/>
        </p:nvSpPr>
        <p:spPr>
          <a:xfrm>
            <a:off x="611560" y="5229200"/>
            <a:ext cx="7002238" cy="1015663"/>
          </a:xfrm>
          <a:prstGeom prst="rect">
            <a:avLst/>
          </a:prstGeom>
          <a:noFill/>
        </p:spPr>
        <p:txBody>
          <a:bodyPr wrap="none" rtlCol="0">
            <a:spAutoFit/>
          </a:bodyPr>
          <a:lstStyle/>
          <a:p>
            <a:pPr>
              <a:lnSpc>
                <a:spcPct val="150000"/>
              </a:lnSpc>
              <a:buFont typeface="Arial" pitchFamily="34" charset="0"/>
              <a:buChar char="•"/>
            </a:pPr>
            <a:r>
              <a:rPr lang="en-IN" sz="2000" dirty="0">
                <a:latin typeface="Times New Roman" pitchFamily="18" charset="0"/>
                <a:cs typeface="Times New Roman" pitchFamily="18" charset="0"/>
              </a:rPr>
              <a:t> Light passes through cornea and lens onto retina</a:t>
            </a:r>
          </a:p>
          <a:p>
            <a:pPr>
              <a:lnSpc>
                <a:spcPct val="150000"/>
              </a:lnSpc>
              <a:buFont typeface="Arial" pitchFamily="34" charset="0"/>
              <a:buChar char="•"/>
            </a:pPr>
            <a:r>
              <a:rPr lang="en-IN" sz="2000" dirty="0">
                <a:latin typeface="Times New Roman" pitchFamily="18" charset="0"/>
                <a:cs typeface="Times New Roman" pitchFamily="18" charset="0"/>
              </a:rPr>
              <a:t> Photoreceptors in retina convert light into electrochemical signals</a:t>
            </a:r>
            <a:endParaRPr lang="en-US" sz="2000" dirty="0">
              <a:latin typeface="Times New Roman" pitchFamily="18" charset="0"/>
              <a:cs typeface="Times New Roman"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143000"/>
          </a:xfrm>
        </p:spPr>
        <p:txBody>
          <a:bodyPr>
            <a:normAutofit fontScale="90000"/>
          </a:bodyPr>
          <a:lstStyle/>
          <a:p>
            <a:br>
              <a:rPr lang="en-US" dirty="0"/>
            </a:br>
            <a:r>
              <a:rPr lang="en-US" sz="3600" b="1" dirty="0">
                <a:solidFill>
                  <a:srgbClr val="FF9900"/>
                </a:solidFill>
                <a:latin typeface="Times New Roman" pitchFamily="18" charset="0"/>
                <a:cs typeface="Times New Roman" pitchFamily="18" charset="0"/>
              </a:rPr>
              <a:t>Human vision</a:t>
            </a:r>
            <a:endParaRPr lang="en-US" sz="3600" dirty="0">
              <a:solidFill>
                <a:srgbClr val="FF99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47861"/>
            <a:ext cx="8229600" cy="5361459"/>
          </a:xfrm>
        </p:spPr>
        <p:txBody>
          <a:bodyPr>
            <a:normAutofit fontScale="25000" lnSpcReduction="20000"/>
          </a:bodyPr>
          <a:lstStyle/>
          <a:p>
            <a:pPr algn="just">
              <a:lnSpc>
                <a:spcPct val="170000"/>
              </a:lnSpc>
            </a:pPr>
            <a:r>
              <a:rPr lang="en-US" sz="8000" dirty="0">
                <a:latin typeface="Times New Roman" pitchFamily="18" charset="0"/>
                <a:cs typeface="Times New Roman" pitchFamily="18" charset="0"/>
              </a:rPr>
              <a:t>When an object is observed, it is first focused through the cornea and lens onto the retina. </a:t>
            </a:r>
          </a:p>
          <a:p>
            <a:pPr algn="just">
              <a:lnSpc>
                <a:spcPct val="170000"/>
              </a:lnSpc>
            </a:pPr>
            <a:r>
              <a:rPr lang="en-US" sz="8000" dirty="0">
                <a:latin typeface="Times New Roman" pitchFamily="18" charset="0"/>
                <a:cs typeface="Times New Roman" pitchFamily="18" charset="0"/>
              </a:rPr>
              <a:t>Retina is a multilayered membrane that contains millions of light-sensitive cells that detect the image and translate it into a series of electrical signals. </a:t>
            </a:r>
          </a:p>
          <a:p>
            <a:pPr algn="just">
              <a:lnSpc>
                <a:spcPct val="170000"/>
              </a:lnSpc>
            </a:pPr>
            <a:r>
              <a:rPr lang="en-US" sz="8000" dirty="0">
                <a:latin typeface="Times New Roman" pitchFamily="18" charset="0"/>
                <a:cs typeface="Times New Roman" pitchFamily="18" charset="0"/>
              </a:rPr>
              <a:t>These image capturing receptors of the retina are termed </a:t>
            </a:r>
            <a:r>
              <a:rPr lang="en-US" sz="8000" b="1" dirty="0">
                <a:latin typeface="Times New Roman" pitchFamily="18" charset="0"/>
                <a:cs typeface="Times New Roman" pitchFamily="18" charset="0"/>
              </a:rPr>
              <a:t>rods and cones </a:t>
            </a:r>
          </a:p>
          <a:p>
            <a:pPr algn="just">
              <a:lnSpc>
                <a:spcPct val="170000"/>
              </a:lnSpc>
            </a:pPr>
            <a:r>
              <a:rPr lang="en-US" sz="8000" dirty="0">
                <a:latin typeface="Times New Roman" pitchFamily="18" charset="0"/>
                <a:cs typeface="Times New Roman" pitchFamily="18" charset="0"/>
              </a:rPr>
              <a:t>Cones and Rods are connected with the fibers of the optic nerve bundle through a series of specialized cells that coordinate the transmission of the electrical signals to the brain. </a:t>
            </a:r>
          </a:p>
          <a:p>
            <a:pPr algn="just">
              <a:lnSpc>
                <a:spcPct val="170000"/>
              </a:lnSpc>
            </a:pPr>
            <a:r>
              <a:rPr lang="en-US" sz="8000" dirty="0">
                <a:latin typeface="Times New Roman" pitchFamily="18" charset="0"/>
                <a:cs typeface="Times New Roman" pitchFamily="18" charset="0"/>
              </a:rPr>
              <a:t>In the brain, the optic nerves from both eyes join at the optic </a:t>
            </a:r>
            <a:r>
              <a:rPr lang="en-US" sz="8000" dirty="0" err="1">
                <a:latin typeface="Times New Roman" pitchFamily="18" charset="0"/>
                <a:cs typeface="Times New Roman" pitchFamily="18" charset="0"/>
              </a:rPr>
              <a:t>chiasma</a:t>
            </a:r>
            <a:r>
              <a:rPr lang="en-US" sz="8000" dirty="0">
                <a:latin typeface="Times New Roman" pitchFamily="18" charset="0"/>
                <a:cs typeface="Times New Roman" pitchFamily="18" charset="0"/>
              </a:rPr>
              <a:t> where information from their retinas is correlated. </a:t>
            </a:r>
          </a:p>
          <a:p>
            <a:pPr>
              <a:buNone/>
            </a:pP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256584"/>
          </a:xfrm>
        </p:spPr>
        <p:txBody>
          <a:bodyPr>
            <a:normAutofit fontScale="62500" lnSpcReduction="20000"/>
          </a:bodyPr>
          <a:lstStyle/>
          <a:p>
            <a:pPr>
              <a:lnSpc>
                <a:spcPct val="170000"/>
              </a:lnSpc>
            </a:pPr>
            <a:r>
              <a:rPr lang="en-US" dirty="0">
                <a:latin typeface="Times New Roman" pitchFamily="18" charset="0"/>
                <a:cs typeface="Times New Roman" pitchFamily="18" charset="0"/>
              </a:rPr>
              <a:t>The visual information is then processed through several steps, eventually arriving at the visual cortex, which is located on the lower rear section of each half of the cerebrum. </a:t>
            </a:r>
          </a:p>
          <a:p>
            <a:pPr>
              <a:lnSpc>
                <a:spcPct val="170000"/>
              </a:lnSpc>
            </a:pPr>
            <a:r>
              <a:rPr lang="en-US" dirty="0">
                <a:latin typeface="Times New Roman" pitchFamily="18" charset="0"/>
                <a:cs typeface="Times New Roman" pitchFamily="18" charset="0"/>
              </a:rPr>
              <a:t>Our eyes take in light waves for our visual cortex to process into a perception. </a:t>
            </a:r>
          </a:p>
          <a:p>
            <a:pPr>
              <a:lnSpc>
                <a:spcPct val="170000"/>
              </a:lnSpc>
            </a:pPr>
            <a:r>
              <a:rPr lang="en-US" dirty="0">
                <a:latin typeface="Times New Roman" pitchFamily="18" charset="0"/>
                <a:cs typeface="Times New Roman" pitchFamily="18" charset="0"/>
              </a:rPr>
              <a:t>The light passes through the cornea and is focused onto the retina with the lens. </a:t>
            </a:r>
          </a:p>
          <a:p>
            <a:pPr>
              <a:lnSpc>
                <a:spcPct val="170000"/>
              </a:lnSpc>
            </a:pPr>
            <a:r>
              <a:rPr lang="en-US" dirty="0">
                <a:latin typeface="Times New Roman" pitchFamily="18" charset="0"/>
                <a:cs typeface="Times New Roman" pitchFamily="18" charset="0"/>
              </a:rPr>
              <a:t>The retina then controls the amount of light that enters the eye. </a:t>
            </a:r>
          </a:p>
          <a:p>
            <a:pPr>
              <a:lnSpc>
                <a:spcPct val="170000"/>
              </a:lnSpc>
            </a:pPr>
            <a:r>
              <a:rPr lang="en-US" dirty="0">
                <a:latin typeface="Times New Roman" pitchFamily="18" charset="0"/>
                <a:cs typeface="Times New Roman" pitchFamily="18" charset="0"/>
              </a:rPr>
              <a:t>Rods and cones are used to process color in the light and dark. </a:t>
            </a:r>
          </a:p>
          <a:p>
            <a:pPr>
              <a:lnSpc>
                <a:spcPct val="170000"/>
              </a:lnSpc>
            </a:pPr>
            <a:r>
              <a:rPr lang="en-US" dirty="0">
                <a:latin typeface="Times New Roman" pitchFamily="18" charset="0"/>
                <a:cs typeface="Times New Roman" pitchFamily="18" charset="0"/>
              </a:rPr>
              <a:t>Rods are responsible for processing images in a dark atmosphere. </a:t>
            </a:r>
          </a:p>
          <a:p>
            <a:endParaRPr lang="en-US"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457200" y="-243408"/>
            <a:ext cx="8229600" cy="1143000"/>
          </a:xfrm>
        </p:spPr>
        <p:txBody>
          <a:bodyPr>
            <a:normAutofit fontScale="90000"/>
          </a:bodyPr>
          <a:lstStyle/>
          <a:p>
            <a:br>
              <a:rPr lang="en-US" dirty="0"/>
            </a:br>
            <a:r>
              <a:rPr lang="en-US" sz="3600" b="1" dirty="0">
                <a:solidFill>
                  <a:srgbClr val="FF9900"/>
                </a:solidFill>
                <a:latin typeface="Times New Roman" pitchFamily="18" charset="0"/>
                <a:cs typeface="Times New Roman" pitchFamily="18" charset="0"/>
              </a:rPr>
              <a:t>Human vision</a:t>
            </a:r>
            <a:endParaRPr lang="en-US" sz="3600" dirty="0">
              <a:solidFill>
                <a:srgbClr val="FF9900"/>
              </a:solidFill>
              <a:latin typeface="Times New Roman" pitchFamily="18" charset="0"/>
              <a:cs typeface="Times New Roman"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45435"/>
          </a:xfrm>
        </p:spPr>
        <p:txBody>
          <a:bodyPr>
            <a:normAutofit lnSpcReduction="10000"/>
          </a:bodyPr>
          <a:lstStyle/>
          <a:p>
            <a:pPr>
              <a:lnSpc>
                <a:spcPct val="150000"/>
              </a:lnSpc>
            </a:pPr>
            <a:r>
              <a:rPr lang="en-US" sz="2000" dirty="0">
                <a:latin typeface="Times New Roman" pitchFamily="18" charset="0"/>
                <a:cs typeface="Times New Roman" pitchFamily="18" charset="0"/>
              </a:rPr>
              <a:t>They are more sensitive and account for peripheral vision. </a:t>
            </a:r>
          </a:p>
          <a:p>
            <a:pPr>
              <a:lnSpc>
                <a:spcPct val="150000"/>
              </a:lnSpc>
            </a:pPr>
            <a:r>
              <a:rPr lang="en-US" sz="2000" dirty="0">
                <a:latin typeface="Times New Roman" pitchFamily="18" charset="0"/>
                <a:cs typeface="Times New Roman" pitchFamily="18" charset="0"/>
              </a:rPr>
              <a:t>The cones are prominent in daylight. </a:t>
            </a:r>
          </a:p>
          <a:p>
            <a:pPr>
              <a:lnSpc>
                <a:spcPct val="150000"/>
              </a:lnSpc>
            </a:pPr>
            <a:r>
              <a:rPr lang="en-US" sz="2000" dirty="0">
                <a:latin typeface="Times New Roman" pitchFamily="18" charset="0"/>
                <a:cs typeface="Times New Roman" pitchFamily="18" charset="0"/>
              </a:rPr>
              <a:t>The optic nerve primarily routes information to the cerebral cortex, where visual perception occurs. </a:t>
            </a:r>
          </a:p>
          <a:p>
            <a:pPr>
              <a:lnSpc>
                <a:spcPct val="150000"/>
              </a:lnSpc>
            </a:pPr>
            <a:r>
              <a:rPr lang="en-US" sz="2000" dirty="0">
                <a:latin typeface="Times New Roman" pitchFamily="18" charset="0"/>
                <a:cs typeface="Times New Roman" pitchFamily="18" charset="0"/>
              </a:rPr>
              <a:t>A particularly specialized component of the eye is the fovea </a:t>
            </a:r>
            <a:r>
              <a:rPr lang="en-US" sz="2000" dirty="0" err="1">
                <a:latin typeface="Times New Roman" pitchFamily="18" charset="0"/>
                <a:cs typeface="Times New Roman" pitchFamily="18" charset="0"/>
              </a:rPr>
              <a:t>centralis</a:t>
            </a:r>
            <a:r>
              <a:rPr lang="en-US" sz="2000" dirty="0">
                <a:latin typeface="Times New Roman" pitchFamily="18" charset="0"/>
                <a:cs typeface="Times New Roman" pitchFamily="18" charset="0"/>
              </a:rPr>
              <a:t>, which is located on the optical axis of the eye in an area near the center of the retina. </a:t>
            </a:r>
          </a:p>
          <a:p>
            <a:pPr>
              <a:lnSpc>
                <a:spcPct val="150000"/>
              </a:lnSpc>
            </a:pPr>
            <a:r>
              <a:rPr lang="en-US" sz="2000" dirty="0">
                <a:latin typeface="Times New Roman" pitchFamily="18" charset="0"/>
                <a:cs typeface="Times New Roman" pitchFamily="18" charset="0"/>
              </a:rPr>
              <a:t>This area exclusively contains high-density tightly packed cone cells and is the area of sharpest vision. </a:t>
            </a:r>
          </a:p>
          <a:p>
            <a:pPr>
              <a:lnSpc>
                <a:spcPct val="150000"/>
              </a:lnSpc>
            </a:pPr>
            <a:r>
              <a:rPr lang="en-US" sz="2000" dirty="0">
                <a:latin typeface="Times New Roman" pitchFamily="18" charset="0"/>
                <a:cs typeface="Times New Roman" pitchFamily="18" charset="0"/>
              </a:rPr>
              <a:t>The density level of cone cells decreases outside of the fovea </a:t>
            </a:r>
            <a:r>
              <a:rPr lang="en-US" sz="2000" dirty="0" err="1">
                <a:latin typeface="Times New Roman" pitchFamily="18" charset="0"/>
                <a:cs typeface="Times New Roman" pitchFamily="18" charset="0"/>
              </a:rPr>
              <a:t>centralis</a:t>
            </a:r>
            <a:r>
              <a:rPr lang="en-US" sz="2000" dirty="0">
                <a:latin typeface="Times New Roman" pitchFamily="18" charset="0"/>
                <a:cs typeface="Times New Roman" pitchFamily="18" charset="0"/>
              </a:rPr>
              <a:t> and the ratio of rod cells to cone cells gradually increases. </a:t>
            </a:r>
          </a:p>
          <a:p>
            <a:pPr>
              <a:lnSpc>
                <a:spcPct val="150000"/>
              </a:lnSpc>
            </a:pPr>
            <a:endParaRPr lang="en-US" sz="2000"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457200" y="-243408"/>
            <a:ext cx="8229600" cy="1143000"/>
          </a:xfrm>
        </p:spPr>
        <p:txBody>
          <a:bodyPr>
            <a:normAutofit fontScale="90000"/>
          </a:bodyPr>
          <a:lstStyle/>
          <a:p>
            <a:br>
              <a:rPr lang="en-US" dirty="0"/>
            </a:br>
            <a:r>
              <a:rPr lang="en-US" sz="3600" b="1" dirty="0">
                <a:solidFill>
                  <a:srgbClr val="FF9900"/>
                </a:solidFill>
                <a:latin typeface="Times New Roman" pitchFamily="18" charset="0"/>
                <a:cs typeface="Times New Roman" pitchFamily="18" charset="0"/>
              </a:rPr>
              <a:t>Human vision</a:t>
            </a:r>
            <a:endParaRPr lang="en-US" sz="3600" dirty="0">
              <a:solidFill>
                <a:srgbClr val="FF9900"/>
              </a:solidFill>
              <a:latin typeface="Times New Roman" pitchFamily="18" charset="0"/>
              <a:cs typeface="Times New Roman"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60000"/>
              </a:lnSpc>
            </a:pPr>
            <a:r>
              <a:rPr lang="en-US" sz="2000" dirty="0">
                <a:latin typeface="Times New Roman" pitchFamily="18" charset="0"/>
                <a:cs typeface="Times New Roman" pitchFamily="18" charset="0"/>
              </a:rPr>
              <a:t>At the periphery of the retina, the total number of both types of light receptors decreases substantially, causing a dramatic loss of visual sensitivity at the retinal borders. </a:t>
            </a:r>
          </a:p>
          <a:p>
            <a:pPr algn="just">
              <a:lnSpc>
                <a:spcPct val="160000"/>
              </a:lnSpc>
            </a:pPr>
            <a:r>
              <a:rPr lang="en-US" sz="2000" dirty="0">
                <a:latin typeface="Times New Roman" pitchFamily="18" charset="0"/>
                <a:cs typeface="Times New Roman" pitchFamily="18" charset="0"/>
              </a:rPr>
              <a:t>This is offset, however, by the fact that humans constantly scan objects in their field of view, usually resulting in a perceived image that is uniformly sharp </a:t>
            </a:r>
          </a:p>
          <a:p>
            <a:pPr>
              <a:buNone/>
            </a:pPr>
            <a:endParaRPr lang="en-US" dirty="0"/>
          </a:p>
        </p:txBody>
      </p:sp>
      <p:sp>
        <p:nvSpPr>
          <p:cNvPr id="4" name="Title 1"/>
          <p:cNvSpPr>
            <a:spLocks noGrp="1"/>
          </p:cNvSpPr>
          <p:nvPr>
            <p:ph type="title"/>
          </p:nvPr>
        </p:nvSpPr>
        <p:spPr>
          <a:xfrm>
            <a:off x="457200" y="-243408"/>
            <a:ext cx="8229600" cy="1143000"/>
          </a:xfrm>
        </p:spPr>
        <p:txBody>
          <a:bodyPr>
            <a:normAutofit fontScale="90000"/>
          </a:bodyPr>
          <a:lstStyle/>
          <a:p>
            <a:br>
              <a:rPr lang="en-US" dirty="0"/>
            </a:br>
            <a:r>
              <a:rPr lang="en-US" sz="3600" b="1" dirty="0">
                <a:solidFill>
                  <a:srgbClr val="FF9900"/>
                </a:solidFill>
                <a:latin typeface="Times New Roman" pitchFamily="18" charset="0"/>
                <a:cs typeface="Times New Roman" pitchFamily="18" charset="0"/>
              </a:rPr>
              <a:t>Human vision</a:t>
            </a:r>
            <a:endParaRPr lang="en-US" sz="3600" dirty="0">
              <a:solidFill>
                <a:srgbClr val="FF9900"/>
              </a:solidFill>
              <a:latin typeface="Times New Roman" pitchFamily="18" charset="0"/>
              <a:cs typeface="Times New Roman"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525963"/>
          </a:xfrm>
        </p:spPr>
        <p:txBody>
          <a:bodyPr>
            <a:normAutofit/>
          </a:bodyPr>
          <a:lstStyle/>
          <a:p>
            <a:pPr algn="ctr">
              <a:buNone/>
            </a:pPr>
            <a:r>
              <a:rPr lang="en-IN" sz="2000" dirty="0">
                <a:latin typeface="Times New Roman" pitchFamily="18" charset="0"/>
                <a:cs typeface="Times New Roman" pitchFamily="18" charset="0"/>
              </a:rPr>
              <a:t>Eye /Brain Combination: Visual Cortex</a:t>
            </a:r>
            <a:endParaRPr lang="en-US" sz="2000" dirty="0">
              <a:latin typeface="Times New Roman" pitchFamily="18" charset="0"/>
              <a:cs typeface="Times New Roman" pitchFamily="18" charset="0"/>
            </a:endParaRPr>
          </a:p>
        </p:txBody>
      </p:sp>
      <p:pic>
        <p:nvPicPr>
          <p:cNvPr id="82946" name="Picture 2"/>
          <p:cNvPicPr>
            <a:picLocks noChangeAspect="1" noChangeArrowheads="1"/>
          </p:cNvPicPr>
          <p:nvPr/>
        </p:nvPicPr>
        <p:blipFill>
          <a:blip r:embed="rId2" cstate="print"/>
          <a:srcRect t="10276" b="1648"/>
          <a:stretch>
            <a:fillRect/>
          </a:stretch>
        </p:blipFill>
        <p:spPr bwMode="auto">
          <a:xfrm>
            <a:off x="467544" y="1412776"/>
            <a:ext cx="7956376" cy="4320480"/>
          </a:xfrm>
          <a:prstGeom prst="rect">
            <a:avLst/>
          </a:prstGeom>
          <a:noFill/>
          <a:ln w="9525">
            <a:noFill/>
            <a:miter lim="800000"/>
            <a:headEnd/>
            <a:tailEnd/>
          </a:ln>
        </p:spPr>
      </p:pic>
      <p:sp>
        <p:nvSpPr>
          <p:cNvPr id="5" name="Title 1"/>
          <p:cNvSpPr>
            <a:spLocks noGrp="1"/>
          </p:cNvSpPr>
          <p:nvPr>
            <p:ph type="title"/>
          </p:nvPr>
        </p:nvSpPr>
        <p:spPr>
          <a:xfrm>
            <a:off x="457200" y="-243408"/>
            <a:ext cx="8229600" cy="1143000"/>
          </a:xfrm>
        </p:spPr>
        <p:txBody>
          <a:bodyPr>
            <a:normAutofit fontScale="90000"/>
          </a:bodyPr>
          <a:lstStyle/>
          <a:p>
            <a:br>
              <a:rPr lang="en-US" dirty="0"/>
            </a:br>
            <a:r>
              <a:rPr lang="en-US" sz="3600" b="1" dirty="0">
                <a:solidFill>
                  <a:srgbClr val="FF9900"/>
                </a:solidFill>
                <a:latin typeface="Times New Roman" pitchFamily="18" charset="0"/>
                <a:cs typeface="Times New Roman" pitchFamily="18" charset="0"/>
              </a:rPr>
              <a:t>Human vision</a:t>
            </a:r>
            <a:endParaRPr lang="en-US" sz="3600" dirty="0">
              <a:solidFill>
                <a:srgbClr val="FF9900"/>
              </a:solidFill>
              <a:latin typeface="Times New Roman" pitchFamily="18" charset="0"/>
              <a:cs typeface="Times New Roman"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png"/>
          <p:cNvPicPr>
            <a:picLocks noChangeAspect="1"/>
          </p:cNvPicPr>
          <p:nvPr/>
        </p:nvPicPr>
        <p:blipFill>
          <a:blip r:embed="rId2" cstate="print"/>
          <a:srcRect r="75987" b="44214"/>
          <a:stretch>
            <a:fillRect/>
          </a:stretch>
        </p:blipFill>
        <p:spPr>
          <a:xfrm>
            <a:off x="1403648" y="980728"/>
            <a:ext cx="5796136" cy="5498423"/>
          </a:xfrm>
          <a:prstGeom prst="rect">
            <a:avLst/>
          </a:prstGeom>
        </p:spPr>
      </p:pic>
      <p:sp>
        <p:nvSpPr>
          <p:cNvPr id="6" name="Title 1"/>
          <p:cNvSpPr>
            <a:spLocks noGrp="1"/>
          </p:cNvSpPr>
          <p:nvPr>
            <p:ph type="title"/>
          </p:nvPr>
        </p:nvSpPr>
        <p:spPr>
          <a:xfrm>
            <a:off x="457200" y="-243408"/>
            <a:ext cx="8229600" cy="1143000"/>
          </a:xfrm>
        </p:spPr>
        <p:txBody>
          <a:bodyPr>
            <a:normAutofit fontScale="90000"/>
          </a:bodyPr>
          <a:lstStyle/>
          <a:p>
            <a:br>
              <a:rPr lang="en-US" dirty="0"/>
            </a:br>
            <a:r>
              <a:rPr lang="en-US" sz="3600" b="1" dirty="0">
                <a:solidFill>
                  <a:srgbClr val="FF9900"/>
                </a:solidFill>
                <a:latin typeface="Times New Roman" pitchFamily="18" charset="0"/>
                <a:cs typeface="Times New Roman" pitchFamily="18" charset="0"/>
              </a:rPr>
              <a:t>Cones and Rods</a:t>
            </a:r>
            <a:endParaRPr lang="en-US" sz="3600" dirty="0">
              <a:solidFill>
                <a:srgbClr val="FF9900"/>
              </a:solidFill>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rPr>
              <a:t>Procedural Models</a:t>
            </a:r>
          </a:p>
        </p:txBody>
      </p:sp>
      <p:pic>
        <p:nvPicPr>
          <p:cNvPr id="1026" name="Picture 2" descr="C:\Users\jagan\Downloads\aeef84ebc9b315a863ff5dbd293254b4.jif"/>
          <p:cNvPicPr>
            <a:picLocks noChangeAspect="1" noChangeArrowheads="1" noCrop="1"/>
          </p:cNvPicPr>
          <p:nvPr/>
        </p:nvPicPr>
        <p:blipFill>
          <a:blip r:embed="rId2" cstate="print"/>
          <a:srcRect/>
          <a:stretch>
            <a:fillRect/>
          </a:stretch>
        </p:blipFill>
        <p:spPr bwMode="auto">
          <a:xfrm>
            <a:off x="1115616" y="980728"/>
            <a:ext cx="6192688" cy="5378464"/>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4525963"/>
          </a:xfrm>
        </p:spPr>
        <p:txBody>
          <a:bodyPr/>
          <a:lstStyle/>
          <a:p>
            <a:pPr algn="ctr">
              <a:buNone/>
            </a:pPr>
            <a:r>
              <a:rPr lang="en-IN" sz="2000" dirty="0">
                <a:latin typeface="Times New Roman" pitchFamily="18" charset="0"/>
                <a:cs typeface="Times New Roman" pitchFamily="18" charset="0"/>
              </a:rPr>
              <a:t>Distribution of Cones and Rods</a:t>
            </a:r>
          </a:p>
          <a:p>
            <a:pPr>
              <a:buNone/>
            </a:pPr>
            <a:endParaRPr lang="en-US" dirty="0"/>
          </a:p>
        </p:txBody>
      </p:sp>
      <p:pic>
        <p:nvPicPr>
          <p:cNvPr id="84994" name="Picture 2"/>
          <p:cNvPicPr>
            <a:picLocks noChangeAspect="1" noChangeArrowheads="1"/>
          </p:cNvPicPr>
          <p:nvPr/>
        </p:nvPicPr>
        <p:blipFill>
          <a:blip r:embed="rId2" cstate="print"/>
          <a:srcRect l="5993" t="13272" r="5822"/>
          <a:stretch>
            <a:fillRect/>
          </a:stretch>
        </p:blipFill>
        <p:spPr bwMode="auto">
          <a:xfrm>
            <a:off x="395536" y="1484784"/>
            <a:ext cx="8202055" cy="4512915"/>
          </a:xfrm>
          <a:prstGeom prst="rect">
            <a:avLst/>
          </a:prstGeom>
          <a:noFill/>
          <a:ln w="9525">
            <a:noFill/>
            <a:miter lim="800000"/>
            <a:headEnd/>
            <a:tailEnd/>
          </a:ln>
        </p:spPr>
      </p:pic>
      <p:sp>
        <p:nvSpPr>
          <p:cNvPr id="5" name="Title 1"/>
          <p:cNvSpPr>
            <a:spLocks noGrp="1"/>
          </p:cNvSpPr>
          <p:nvPr>
            <p:ph type="title"/>
          </p:nvPr>
        </p:nvSpPr>
        <p:spPr>
          <a:xfrm>
            <a:off x="457200" y="-243408"/>
            <a:ext cx="8229600" cy="1143000"/>
          </a:xfrm>
        </p:spPr>
        <p:txBody>
          <a:bodyPr>
            <a:normAutofit fontScale="90000"/>
          </a:bodyPr>
          <a:lstStyle/>
          <a:p>
            <a:br>
              <a:rPr lang="en-US" dirty="0"/>
            </a:br>
            <a:r>
              <a:rPr lang="en-US" sz="3600" b="1" dirty="0">
                <a:solidFill>
                  <a:srgbClr val="FF9900"/>
                </a:solidFill>
                <a:latin typeface="Times New Roman" pitchFamily="18" charset="0"/>
                <a:cs typeface="Times New Roman" pitchFamily="18" charset="0"/>
              </a:rPr>
              <a:t>Cones and Rods</a:t>
            </a:r>
            <a:endParaRPr lang="en-US" sz="3600" dirty="0">
              <a:solidFill>
                <a:srgbClr val="FF9900"/>
              </a:solidFill>
              <a:latin typeface="Times New Roman" pitchFamily="18" charset="0"/>
              <a:cs typeface="Times New Roman"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b="1" dirty="0">
                <a:solidFill>
                  <a:srgbClr val="FF9900"/>
                </a:solidFill>
                <a:latin typeface="Times New Roman" pitchFamily="18" charset="0"/>
                <a:cs typeface="Times New Roman" pitchFamily="18" charset="0"/>
              </a:rPr>
              <a:t>Distribution of Cones and Rods</a:t>
            </a:r>
            <a:br>
              <a:rPr lang="en-IN"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normAutofit lnSpcReduction="10000"/>
          </a:bodyPr>
          <a:lstStyle/>
          <a:p>
            <a:pPr>
              <a:buNone/>
            </a:pPr>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Highest density of cones around </a:t>
            </a:r>
            <a:r>
              <a:rPr lang="en-IN" sz="2000" dirty="0" err="1">
                <a:latin typeface="Times New Roman" pitchFamily="18" charset="0"/>
                <a:cs typeface="Times New Roman" pitchFamily="18" charset="0"/>
              </a:rPr>
              <a:t>focea</a:t>
            </a:r>
            <a:endParaRPr lang="en-IN" sz="2000"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Blind spot at Optic Nerve exit point</a:t>
            </a:r>
            <a:endParaRPr lang="en-US" sz="2000" dirty="0">
              <a:latin typeface="Times New Roman" pitchFamily="18" charset="0"/>
              <a:cs typeface="Times New Roman" pitchFamily="18" charset="0"/>
            </a:endParaRPr>
          </a:p>
        </p:txBody>
      </p:sp>
      <p:pic>
        <p:nvPicPr>
          <p:cNvPr id="86018" name="Picture 2"/>
          <p:cNvPicPr>
            <a:picLocks noChangeAspect="1" noChangeArrowheads="1"/>
          </p:cNvPicPr>
          <p:nvPr/>
        </p:nvPicPr>
        <p:blipFill>
          <a:blip r:embed="rId2" cstate="print"/>
          <a:srcRect l="4335" t="11200" b="18801"/>
          <a:stretch>
            <a:fillRect/>
          </a:stretch>
        </p:blipFill>
        <p:spPr bwMode="auto">
          <a:xfrm>
            <a:off x="395536" y="980728"/>
            <a:ext cx="7945760" cy="360040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a:solidFill>
                  <a:srgbClr val="FF9900"/>
                </a:solidFill>
                <a:latin typeface="Times New Roman" pitchFamily="18" charset="0"/>
                <a:cs typeface="Times New Roman" pitchFamily="18" charset="0"/>
              </a:rPr>
              <a:t>Rods Vs Cones </a:t>
            </a:r>
            <a:endParaRPr lang="en-US" sz="3200" b="1" dirty="0">
              <a:solidFill>
                <a:srgbClr val="FF9900"/>
              </a:solidFill>
              <a:latin typeface="Times New Roman" pitchFamily="18" charset="0"/>
              <a:cs typeface="Times New Roman" pitchFamily="18" charset="0"/>
            </a:endParaRPr>
          </a:p>
        </p:txBody>
      </p:sp>
      <p:graphicFrame>
        <p:nvGraphicFramePr>
          <p:cNvPr id="5" name="Content Placeholder 4"/>
          <p:cNvGraphicFramePr>
            <a:graphicFrameLocks noGrp="1"/>
          </p:cNvGraphicFramePr>
          <p:nvPr>
            <p:ph idx="1"/>
          </p:nvPr>
        </p:nvGraphicFramePr>
        <p:xfrm>
          <a:off x="457200" y="1600200"/>
          <a:ext cx="8229600" cy="39140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pPr algn="ctr">
                        <a:lnSpc>
                          <a:spcPct val="150000"/>
                        </a:lnSpc>
                      </a:pPr>
                      <a:r>
                        <a:rPr lang="en-IN" sz="2000" dirty="0">
                          <a:latin typeface="Times New Roman" pitchFamily="18" charset="0"/>
                          <a:cs typeface="Times New Roman" pitchFamily="18" charset="0"/>
                        </a:rPr>
                        <a:t>Rods</a:t>
                      </a:r>
                      <a:endParaRPr lang="en-US" sz="2000" dirty="0">
                        <a:latin typeface="Times New Roman" pitchFamily="18" charset="0"/>
                        <a:cs typeface="Times New Roman" pitchFamily="18" charset="0"/>
                      </a:endParaRPr>
                    </a:p>
                  </a:txBody>
                  <a:tcPr/>
                </a:tc>
                <a:tc>
                  <a:txBody>
                    <a:bodyPr/>
                    <a:lstStyle/>
                    <a:p>
                      <a:pPr algn="ctr"/>
                      <a:r>
                        <a:rPr lang="en-IN" sz="2000" dirty="0">
                          <a:latin typeface="Times New Roman" pitchFamily="18" charset="0"/>
                          <a:cs typeface="Times New Roman" pitchFamily="18" charset="0"/>
                        </a:rPr>
                        <a:t>Cones</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pPr algn="l">
                        <a:lnSpc>
                          <a:spcPct val="150000"/>
                        </a:lnSpc>
                      </a:pPr>
                      <a:r>
                        <a:rPr lang="en-IN" sz="2000" dirty="0">
                          <a:latin typeface="Times New Roman" pitchFamily="18" charset="0"/>
                          <a:cs typeface="Times New Roman" pitchFamily="18" charset="0"/>
                        </a:rPr>
                        <a:t>125 million Cells in Retina</a:t>
                      </a:r>
                      <a:endParaRPr lang="en-US" sz="2000" dirty="0">
                        <a:latin typeface="Times New Roman" pitchFamily="18" charset="0"/>
                        <a:cs typeface="Times New Roman" pitchFamily="18" charset="0"/>
                      </a:endParaRPr>
                    </a:p>
                  </a:txBody>
                  <a:tcPr/>
                </a:tc>
                <a:tc>
                  <a:txBody>
                    <a:bodyPr/>
                    <a:lstStyle/>
                    <a:p>
                      <a:pPr algn="l"/>
                      <a:r>
                        <a:rPr lang="en-IN" sz="2000" dirty="0">
                          <a:latin typeface="Times New Roman" pitchFamily="18" charset="0"/>
                          <a:cs typeface="Times New Roman" pitchFamily="18" charset="0"/>
                        </a:rPr>
                        <a:t>4.5 to 6 million</a:t>
                      </a:r>
                      <a:r>
                        <a:rPr lang="en-IN" sz="2000" baseline="0" dirty="0">
                          <a:latin typeface="Times New Roman" pitchFamily="18" charset="0"/>
                          <a:cs typeface="Times New Roman" pitchFamily="18" charset="0"/>
                        </a:rPr>
                        <a:t> cells in Retina</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pPr algn="l">
                        <a:lnSpc>
                          <a:spcPct val="150000"/>
                        </a:lnSpc>
                      </a:pPr>
                      <a:r>
                        <a:rPr lang="en-IN" sz="2000" dirty="0">
                          <a:latin typeface="Times New Roman" pitchFamily="18" charset="0"/>
                          <a:cs typeface="Times New Roman" pitchFamily="18" charset="0"/>
                        </a:rPr>
                        <a:t>Concentrated on</a:t>
                      </a:r>
                      <a:r>
                        <a:rPr lang="en-IN" sz="2000" baseline="0" dirty="0">
                          <a:latin typeface="Times New Roman" pitchFamily="18" charset="0"/>
                          <a:cs typeface="Times New Roman" pitchFamily="18" charset="0"/>
                        </a:rPr>
                        <a:t> periphery of retina</a:t>
                      </a:r>
                      <a:endParaRPr lang="en-US" sz="2000" dirty="0">
                        <a:latin typeface="Times New Roman" pitchFamily="18" charset="0"/>
                        <a:cs typeface="Times New Roman" pitchFamily="18" charset="0"/>
                      </a:endParaRPr>
                    </a:p>
                  </a:txBody>
                  <a:tcPr/>
                </a:tc>
                <a:tc>
                  <a:txBody>
                    <a:bodyPr/>
                    <a:lstStyle/>
                    <a:p>
                      <a:pPr algn="l"/>
                      <a:r>
                        <a:rPr lang="en-IN" sz="2000" dirty="0">
                          <a:latin typeface="Times New Roman" pitchFamily="18" charset="0"/>
                          <a:cs typeface="Times New Roman" pitchFamily="18" charset="0"/>
                        </a:rPr>
                        <a:t>Responsible for </a:t>
                      </a:r>
                      <a:r>
                        <a:rPr lang="en-IN" sz="2000" dirty="0" err="1">
                          <a:latin typeface="Times New Roman" pitchFamily="18" charset="0"/>
                          <a:cs typeface="Times New Roman" pitchFamily="18" charset="0"/>
                        </a:rPr>
                        <a:t>color</a:t>
                      </a:r>
                      <a:r>
                        <a:rPr lang="en-IN" sz="2000" dirty="0">
                          <a:latin typeface="Times New Roman" pitchFamily="18" charset="0"/>
                          <a:cs typeface="Times New Roman" pitchFamily="18" charset="0"/>
                        </a:rPr>
                        <a:t> vision</a:t>
                      </a: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pPr>
                        <a:lnSpc>
                          <a:spcPct val="150000"/>
                        </a:lnSpc>
                      </a:pPr>
                      <a:r>
                        <a:rPr lang="en-IN" sz="2000" kern="1200" baseline="0" dirty="0">
                          <a:solidFill>
                            <a:schemeClr val="dk1"/>
                          </a:solidFill>
                          <a:latin typeface="Times New Roman" pitchFamily="18" charset="0"/>
                          <a:ea typeface="+mn-ea"/>
                          <a:cs typeface="Times New Roman" pitchFamily="18" charset="0"/>
                        </a:rPr>
                        <a:t>No </a:t>
                      </a:r>
                      <a:r>
                        <a:rPr lang="en-IN" sz="2000" kern="1200" baseline="0" dirty="0" err="1">
                          <a:solidFill>
                            <a:schemeClr val="dk1"/>
                          </a:solidFill>
                          <a:latin typeface="Times New Roman" pitchFamily="18" charset="0"/>
                          <a:ea typeface="+mn-ea"/>
                          <a:cs typeface="Times New Roman" pitchFamily="18" charset="0"/>
                        </a:rPr>
                        <a:t>Color</a:t>
                      </a:r>
                      <a:r>
                        <a:rPr lang="en-IN" sz="2000" kern="1200" baseline="0" dirty="0">
                          <a:solidFill>
                            <a:schemeClr val="dk1"/>
                          </a:solidFill>
                          <a:latin typeface="Times New Roman" pitchFamily="18" charset="0"/>
                          <a:ea typeface="+mn-ea"/>
                          <a:cs typeface="Times New Roman" pitchFamily="18" charset="0"/>
                        </a:rPr>
                        <a:t> detection </a:t>
                      </a:r>
                      <a:endParaRPr lang="en-US" sz="2000" kern="1200" baseline="0" dirty="0">
                        <a:solidFill>
                          <a:schemeClr val="dk1"/>
                        </a:solidFill>
                        <a:latin typeface="Times New Roman" pitchFamily="18" charset="0"/>
                        <a:ea typeface="+mn-ea"/>
                        <a:cs typeface="Times New Roman" pitchFamily="18" charset="0"/>
                      </a:endParaRPr>
                    </a:p>
                  </a:txBody>
                  <a:tcPr/>
                </a:tc>
                <a:tc>
                  <a:txBody>
                    <a:bodyPr/>
                    <a:lstStyle/>
                    <a:p>
                      <a:r>
                        <a:rPr lang="en-IN" sz="2000" kern="1200" baseline="0" dirty="0">
                          <a:solidFill>
                            <a:schemeClr val="dk1"/>
                          </a:solidFill>
                          <a:latin typeface="Times New Roman" pitchFamily="18" charset="0"/>
                          <a:ea typeface="+mn-ea"/>
                          <a:cs typeface="Times New Roman" pitchFamily="18" charset="0"/>
                        </a:rPr>
                        <a:t>Sensitive to red, blue, green light</a:t>
                      </a:r>
                      <a:endParaRPr lang="en-US" sz="2000" kern="1200" baseline="0" dirty="0">
                        <a:solidFill>
                          <a:schemeClr val="dk1"/>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3"/>
                  </a:ext>
                </a:extLst>
              </a:tr>
              <a:tr h="370840">
                <a:tc>
                  <a:txBody>
                    <a:bodyPr/>
                    <a:lstStyle/>
                    <a:p>
                      <a:pPr marL="0" algn="l" defTabSz="914400" rtl="0" eaLnBrk="1" latinLnBrk="0" hangingPunct="1">
                        <a:lnSpc>
                          <a:spcPct val="150000"/>
                        </a:lnSpc>
                      </a:pPr>
                      <a:r>
                        <a:rPr lang="en-IN" sz="2000" kern="1200" baseline="0" dirty="0">
                          <a:solidFill>
                            <a:schemeClr val="dk1"/>
                          </a:solidFill>
                          <a:latin typeface="Times New Roman" pitchFamily="18" charset="0"/>
                          <a:ea typeface="+mn-ea"/>
                          <a:cs typeface="Times New Roman" pitchFamily="18" charset="0"/>
                        </a:rPr>
                        <a:t>Most Sensitive to light</a:t>
                      </a:r>
                      <a:endParaRPr lang="en-US" sz="2000" kern="1200" baseline="0" dirty="0">
                        <a:solidFill>
                          <a:schemeClr val="dk1"/>
                        </a:solidFill>
                        <a:latin typeface="Times New Roman" pitchFamily="18" charset="0"/>
                        <a:ea typeface="+mn-ea"/>
                        <a:cs typeface="Times New Roman" pitchFamily="18" charset="0"/>
                      </a:endParaRPr>
                    </a:p>
                  </a:txBody>
                  <a:tcPr/>
                </a:tc>
                <a:tc>
                  <a:txBody>
                    <a:bodyPr/>
                    <a:lstStyle/>
                    <a:p>
                      <a:pPr marL="0" algn="l" defTabSz="914400" rtl="0" eaLnBrk="1" latinLnBrk="0" hangingPunct="1"/>
                      <a:r>
                        <a:rPr lang="en-IN" sz="2000" kern="1200" baseline="0" dirty="0">
                          <a:solidFill>
                            <a:schemeClr val="dk1"/>
                          </a:solidFill>
                          <a:latin typeface="Times New Roman" pitchFamily="18" charset="0"/>
                          <a:ea typeface="+mn-ea"/>
                          <a:cs typeface="Times New Roman" pitchFamily="18" charset="0"/>
                        </a:rPr>
                        <a:t>Work best more in intense light</a:t>
                      </a:r>
                      <a:endParaRPr lang="en-US" sz="2000" kern="1200" baseline="0" dirty="0">
                        <a:solidFill>
                          <a:schemeClr val="dk1"/>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4"/>
                  </a:ext>
                </a:extLst>
              </a:tr>
              <a:tr h="370840">
                <a:tc>
                  <a:txBody>
                    <a:bodyPr/>
                    <a:lstStyle/>
                    <a:p>
                      <a:pPr marL="0" algn="l" defTabSz="914400" rtl="0" eaLnBrk="1" latinLnBrk="0" hangingPunct="1">
                        <a:lnSpc>
                          <a:spcPct val="150000"/>
                        </a:lnSpc>
                      </a:pPr>
                      <a:r>
                        <a:rPr lang="en-IN" sz="2000" kern="1200" baseline="0" dirty="0" err="1">
                          <a:solidFill>
                            <a:schemeClr val="dk1"/>
                          </a:solidFill>
                          <a:latin typeface="Times New Roman" pitchFamily="18" charset="0"/>
                          <a:ea typeface="+mn-ea"/>
                          <a:cs typeface="Times New Roman" pitchFamily="18" charset="0"/>
                        </a:rPr>
                        <a:t>Scotopic</a:t>
                      </a:r>
                      <a:r>
                        <a:rPr lang="en-IN" sz="2000" kern="1200" baseline="0" dirty="0">
                          <a:solidFill>
                            <a:schemeClr val="dk1"/>
                          </a:solidFill>
                          <a:latin typeface="Times New Roman" pitchFamily="18" charset="0"/>
                          <a:ea typeface="+mn-ea"/>
                          <a:cs typeface="Times New Roman" pitchFamily="18" charset="0"/>
                        </a:rPr>
                        <a:t> (night) vision</a:t>
                      </a:r>
                      <a:endParaRPr lang="en-US" sz="2000" kern="1200" baseline="0" dirty="0">
                        <a:solidFill>
                          <a:schemeClr val="dk1"/>
                        </a:solidFill>
                        <a:latin typeface="Times New Roman" pitchFamily="18" charset="0"/>
                        <a:ea typeface="+mn-ea"/>
                        <a:cs typeface="Times New Roman" pitchFamily="18" charset="0"/>
                      </a:endParaRPr>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pPr marL="0" algn="l" defTabSz="914400" rtl="0" eaLnBrk="1" latinLnBrk="0" hangingPunct="1">
                        <a:lnSpc>
                          <a:spcPct val="150000"/>
                        </a:lnSpc>
                      </a:pPr>
                      <a:r>
                        <a:rPr lang="en-IN" sz="2000" kern="1200" baseline="0" dirty="0">
                          <a:solidFill>
                            <a:schemeClr val="dk1"/>
                          </a:solidFill>
                          <a:latin typeface="Times New Roman" pitchFamily="18" charset="0"/>
                          <a:ea typeface="+mn-ea"/>
                          <a:cs typeface="Times New Roman" pitchFamily="18" charset="0"/>
                        </a:rPr>
                        <a:t>Provide peripheral vision, motion detection </a:t>
                      </a:r>
                      <a:endParaRPr lang="en-US" sz="2000" kern="1200" baseline="0" dirty="0">
                        <a:solidFill>
                          <a:schemeClr val="dk1"/>
                        </a:solidFill>
                        <a:latin typeface="Times New Roman" pitchFamily="18" charset="0"/>
                        <a:ea typeface="+mn-ea"/>
                        <a:cs typeface="Times New Roman" pitchFamily="18" charset="0"/>
                      </a:endParaRP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a:solidFill>
                  <a:srgbClr val="FF9900"/>
                </a:solidFill>
                <a:latin typeface="Times New Roman" pitchFamily="18" charset="0"/>
                <a:cs typeface="Times New Roman" pitchFamily="18" charset="0"/>
              </a:rPr>
              <a:t>Colour Perception</a:t>
            </a:r>
            <a:endParaRPr lang="en-US" sz="3200" b="1" dirty="0">
              <a:solidFill>
                <a:srgbClr val="FF99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algn="just"/>
            <a:r>
              <a:rPr lang="en-IN" sz="2000" dirty="0">
                <a:latin typeface="Times New Roman" pitchFamily="18" charset="0"/>
                <a:cs typeface="Times New Roman" pitchFamily="18" charset="0"/>
              </a:rPr>
              <a:t>Humans only perceive small part of electromagnetic spectrum  </a:t>
            </a:r>
            <a:endParaRPr lang="en-US" sz="2000" dirty="0">
              <a:latin typeface="Times New Roman" pitchFamily="18" charset="0"/>
              <a:cs typeface="Times New Roman" pitchFamily="18" charset="0"/>
            </a:endParaRPr>
          </a:p>
        </p:txBody>
      </p:sp>
      <p:pic>
        <p:nvPicPr>
          <p:cNvPr id="87042" name="Picture 2"/>
          <p:cNvPicPr>
            <a:picLocks noChangeAspect="1" noChangeArrowheads="1"/>
          </p:cNvPicPr>
          <p:nvPr/>
        </p:nvPicPr>
        <p:blipFill>
          <a:blip r:embed="rId2" cstate="print"/>
          <a:srcRect l="4380" t="11429" b="12715"/>
          <a:stretch>
            <a:fillRect/>
          </a:stretch>
        </p:blipFill>
        <p:spPr bwMode="auto">
          <a:xfrm>
            <a:off x="467544" y="1196752"/>
            <a:ext cx="8452048" cy="4248472"/>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a:solidFill>
                  <a:srgbClr val="FF9900"/>
                </a:solidFill>
                <a:latin typeface="Times New Roman" pitchFamily="18" charset="0"/>
                <a:cs typeface="Times New Roman" pitchFamily="18" charset="0"/>
              </a:rPr>
              <a:t>Sensitivity of Rods and Cones</a:t>
            </a:r>
            <a:endParaRPr lang="en-US" sz="3200" b="1" dirty="0">
              <a:solidFill>
                <a:srgbClr val="FF9900"/>
              </a:solidFill>
              <a:latin typeface="Times New Roman" pitchFamily="18" charset="0"/>
              <a:cs typeface="Times New Roman" pitchFamily="18" charset="0"/>
            </a:endParaRPr>
          </a:p>
        </p:txBody>
      </p:sp>
      <p:pic>
        <p:nvPicPr>
          <p:cNvPr id="88066" name="Picture 2"/>
          <p:cNvPicPr>
            <a:picLocks noChangeAspect="1" noChangeArrowheads="1"/>
          </p:cNvPicPr>
          <p:nvPr/>
        </p:nvPicPr>
        <p:blipFill>
          <a:blip r:embed="rId2" cstate="print"/>
          <a:srcRect t="12733"/>
          <a:stretch>
            <a:fillRect/>
          </a:stretch>
        </p:blipFill>
        <p:spPr bwMode="auto">
          <a:xfrm>
            <a:off x="595313" y="1412776"/>
            <a:ext cx="7953375" cy="4721324"/>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Image Formation in the Eye </a:t>
            </a:r>
            <a:br>
              <a:rPr lang="en-US" dirty="0"/>
            </a:br>
            <a:endParaRPr lang="en-US" dirty="0"/>
          </a:p>
        </p:txBody>
      </p:sp>
      <p:sp>
        <p:nvSpPr>
          <p:cNvPr id="3" name="Content Placeholder 2"/>
          <p:cNvSpPr>
            <a:spLocks noGrp="1"/>
          </p:cNvSpPr>
          <p:nvPr>
            <p:ph idx="1"/>
          </p:nvPr>
        </p:nvSpPr>
        <p:spPr>
          <a:xfrm>
            <a:off x="457200" y="1351309"/>
            <a:ext cx="8229600" cy="4525963"/>
          </a:xfrm>
        </p:spPr>
        <p:txBody>
          <a:bodyPr>
            <a:normAutofit/>
          </a:bodyPr>
          <a:lstStyle/>
          <a:p>
            <a:pPr algn="just">
              <a:lnSpc>
                <a:spcPct val="150000"/>
              </a:lnSpc>
            </a:pPr>
            <a:r>
              <a:rPr lang="en-US" sz="2000" dirty="0">
                <a:latin typeface="Times New Roman" pitchFamily="18" charset="0"/>
                <a:cs typeface="Times New Roman" pitchFamily="18" charset="0"/>
              </a:rPr>
              <a:t>When the lens of the eye focus an image of the outside world onto a light-sensitive membrane in the back of the eye, called retina the image is formed. </a:t>
            </a:r>
          </a:p>
          <a:p>
            <a:pPr algn="just">
              <a:lnSpc>
                <a:spcPct val="150000"/>
              </a:lnSpc>
            </a:pPr>
            <a:r>
              <a:rPr lang="en-US" sz="2000" dirty="0">
                <a:latin typeface="Times New Roman" pitchFamily="18" charset="0"/>
                <a:cs typeface="Times New Roman" pitchFamily="18" charset="0"/>
              </a:rPr>
              <a:t>The lens of the eye focuses light on the photoreceptive cells of the retina which detects the photons of light and responds by producing neural impulses.</a:t>
            </a:r>
          </a:p>
          <a:p>
            <a:pPr algn="just">
              <a:lnSpc>
                <a:spcPct val="150000"/>
              </a:lnSpc>
            </a:pPr>
            <a:r>
              <a:rPr lang="en-IN" sz="2000" dirty="0">
                <a:latin typeface="Times New Roman" pitchFamily="18" charset="0"/>
                <a:cs typeface="Times New Roman" pitchFamily="18" charset="0"/>
              </a:rPr>
              <a:t>The eye lens is (if compared to an optical lens)flexible.</a:t>
            </a:r>
          </a:p>
          <a:p>
            <a:pPr algn="just">
              <a:lnSpc>
                <a:spcPct val="150000"/>
              </a:lnSpc>
            </a:pPr>
            <a:r>
              <a:rPr lang="en-IN" sz="2000" dirty="0">
                <a:latin typeface="Times New Roman" pitchFamily="18" charset="0"/>
                <a:cs typeface="Times New Roman" pitchFamily="18" charset="0"/>
              </a:rPr>
              <a:t>It gets controlled  by the fibers of the ciliary  body and to focus on distant objects it gets flatter (and vice versa)</a:t>
            </a:r>
          </a:p>
          <a:p>
            <a:pPr algn="just">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23528" y="1340768"/>
            <a:ext cx="8424936" cy="4680520"/>
          </a:xfrm>
          <a:prstGeom prst="rect">
            <a:avLst/>
          </a:prstGeom>
          <a:noFill/>
          <a:ln w="9525">
            <a:noFill/>
            <a:miter lim="800000"/>
            <a:headEnd/>
            <a:tailEnd/>
          </a:ln>
        </p:spPr>
      </p:pic>
      <p:sp>
        <p:nvSpPr>
          <p:cNvPr id="5"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Image Formation in the Eye </a:t>
            </a:r>
            <a:br>
              <a:rPr lang="en-US" dirty="0"/>
            </a:b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a:solidFill>
                  <a:srgbClr val="FF9900"/>
                </a:solidFill>
                <a:latin typeface="Times New Roman" pitchFamily="18" charset="0"/>
                <a:cs typeface="Times New Roman" pitchFamily="18" charset="0"/>
              </a:rPr>
              <a:t>Structure of Eye</a:t>
            </a:r>
            <a:endParaRPr lang="en-US" sz="3200" b="1" dirty="0">
              <a:solidFill>
                <a:srgbClr val="FF99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179512" y="1052736"/>
            <a:ext cx="8611218" cy="5281547"/>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lstStyle/>
          <a:p>
            <a:pPr>
              <a:lnSpc>
                <a:spcPct val="150000"/>
              </a:lnSpc>
            </a:pPr>
            <a:r>
              <a:rPr lang="en-IN" sz="2000" dirty="0">
                <a:latin typeface="Times New Roman" pitchFamily="18" charset="0"/>
                <a:cs typeface="Times New Roman" pitchFamily="18" charset="0"/>
              </a:rPr>
              <a:t>Distance between the </a:t>
            </a:r>
            <a:r>
              <a:rPr lang="en-IN" sz="2000" dirty="0" err="1">
                <a:latin typeface="Times New Roman" pitchFamily="18" charset="0"/>
                <a:cs typeface="Times New Roman" pitchFamily="18" charset="0"/>
              </a:rPr>
              <a:t>center</a:t>
            </a:r>
            <a:r>
              <a:rPr lang="en-IN" sz="2000" dirty="0">
                <a:latin typeface="Times New Roman" pitchFamily="18" charset="0"/>
                <a:cs typeface="Times New Roman" pitchFamily="18" charset="0"/>
              </a:rPr>
              <a:t> of the lens and Retina(focal length)</a:t>
            </a:r>
          </a:p>
          <a:p>
            <a:pPr lvl="1">
              <a:lnSpc>
                <a:spcPct val="150000"/>
              </a:lnSpc>
            </a:pPr>
            <a:r>
              <a:rPr lang="en-IN" sz="2000" dirty="0">
                <a:latin typeface="Times New Roman" pitchFamily="18" charset="0"/>
                <a:cs typeface="Times New Roman" pitchFamily="18" charset="0"/>
              </a:rPr>
              <a:t>Varies from 17mm to 14mm (refractive power of lens goes from minimum to maximum)</a:t>
            </a:r>
          </a:p>
          <a:p>
            <a:pPr marL="342900" lvl="1" indent="-342900">
              <a:lnSpc>
                <a:spcPct val="150000"/>
              </a:lnSpc>
              <a:buFont typeface="Arial" pitchFamily="34" charset="0"/>
              <a:buChar char="•"/>
            </a:pPr>
            <a:r>
              <a:rPr lang="en-IN" sz="2000" dirty="0">
                <a:latin typeface="Times New Roman" pitchFamily="18" charset="0"/>
                <a:cs typeface="Times New Roman" pitchFamily="18" charset="0"/>
              </a:rPr>
              <a:t>Objects farther than 3m use minimum refractive lens powers(and vice versa)</a:t>
            </a:r>
          </a:p>
          <a:p>
            <a:pPr lvl="1">
              <a:buNone/>
            </a:pPr>
            <a:endParaRPr lang="en-IN" dirty="0"/>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Image Formation in the Eye </a:t>
            </a:r>
            <a:br>
              <a:rPr lang="en-US" dirty="0"/>
            </a:br>
            <a:endParaRPr lang="en-US" dirty="0"/>
          </a:p>
        </p:txBody>
      </p:sp>
      <p:sp>
        <p:nvSpPr>
          <p:cNvPr id="3074" name="AutoShape 2" descr="https://media.geeksforgeeks.org/wp-content/uploads/20191223010755/eyeimag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6" name="Picture 4" descr="https://media.geeksforgeeks.org/wp-content/uploads/20191223010755/eyeimage.png"/>
          <p:cNvPicPr>
            <a:picLocks noChangeAspect="1" noChangeArrowheads="1"/>
          </p:cNvPicPr>
          <p:nvPr/>
        </p:nvPicPr>
        <p:blipFill>
          <a:blip r:embed="rId2" cstate="print">
            <a:grayscl/>
          </a:blip>
          <a:srcRect/>
          <a:stretch>
            <a:fillRect/>
          </a:stretch>
        </p:blipFill>
        <p:spPr bwMode="auto">
          <a:xfrm>
            <a:off x="611560" y="3861048"/>
            <a:ext cx="7776864" cy="2586832"/>
          </a:xfrm>
          <a:prstGeom prst="rect">
            <a:avLst/>
          </a:prstGeom>
          <a:noFill/>
        </p:spPr>
      </p:pic>
      <p:pic>
        <p:nvPicPr>
          <p:cNvPr id="3077" name="Picture 5"/>
          <p:cNvPicPr>
            <a:picLocks noChangeAspect="1" noChangeArrowheads="1"/>
          </p:cNvPicPr>
          <p:nvPr/>
        </p:nvPicPr>
        <p:blipFill>
          <a:blip r:embed="rId3" cstate="print"/>
          <a:srcRect/>
          <a:stretch>
            <a:fillRect/>
          </a:stretch>
        </p:blipFill>
        <p:spPr bwMode="auto">
          <a:xfrm>
            <a:off x="7596336" y="3429000"/>
            <a:ext cx="1362075" cy="1171575"/>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9900"/>
                </a:solidFill>
                <a:latin typeface="Times New Roman" pitchFamily="18" charset="0"/>
                <a:cs typeface="Times New Roman" pitchFamily="18" charset="0"/>
              </a:rPr>
              <a:t>Image Formation in the Eye </a:t>
            </a:r>
            <a:br>
              <a:rPr lang="en-US" dirty="0"/>
            </a:br>
            <a:endParaRPr lang="en-US" dirty="0"/>
          </a:p>
        </p:txBody>
      </p:sp>
      <p:pic>
        <p:nvPicPr>
          <p:cNvPr id="5123" name="Picture 3" descr="C:\Users\jagan\Downloads\intro3.jif"/>
          <p:cNvPicPr>
            <a:picLocks noChangeAspect="1" noChangeArrowheads="1" noCrop="1"/>
          </p:cNvPicPr>
          <p:nvPr/>
        </p:nvPicPr>
        <p:blipFill>
          <a:blip r:embed="rId2" cstate="print"/>
          <a:srcRect/>
          <a:stretch>
            <a:fillRect/>
          </a:stretch>
        </p:blipFill>
        <p:spPr bwMode="auto">
          <a:xfrm>
            <a:off x="467544" y="1929429"/>
            <a:ext cx="8208912" cy="3127205"/>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6659</Words>
  <Application>Microsoft Office PowerPoint</Application>
  <PresentationFormat>On-screen Show (4:3)</PresentationFormat>
  <Paragraphs>688</Paragraphs>
  <Slides>146</Slides>
  <Notes>0</Notes>
  <HiddenSlides>0</HiddenSlides>
  <MMClips>0</MMClips>
  <ScaleCrop>false</ScaleCrop>
  <HeadingPairs>
    <vt:vector size="4" baseType="variant">
      <vt:variant>
        <vt:lpstr>Theme</vt:lpstr>
      </vt:variant>
      <vt:variant>
        <vt:i4>1</vt:i4>
      </vt:variant>
      <vt:variant>
        <vt:lpstr>Slide Titles</vt:lpstr>
      </vt:variant>
      <vt:variant>
        <vt:i4>146</vt:i4>
      </vt:variant>
    </vt:vector>
  </HeadingPairs>
  <TitlesOfParts>
    <vt:vector size="147" baseType="lpstr">
      <vt:lpstr>Office Theme</vt:lpstr>
      <vt:lpstr>  1151CS113-COMPUTER GRAPHICS AND IMAGE PROCESSING</vt:lpstr>
      <vt:lpstr>COMPUTER GRAPHICS AND IMAGE PROCESSING</vt:lpstr>
      <vt:lpstr>COMPUTER GRAPHICS AND IMAGE PROCESSING</vt:lpstr>
      <vt:lpstr>COMPUTER GRAPHICS AND IMAGE PROCESSING</vt:lpstr>
      <vt:lpstr>Computer Animation </vt:lpstr>
      <vt:lpstr>Animation Methods/Techniques</vt:lpstr>
      <vt:lpstr>Procedural Models</vt:lpstr>
      <vt:lpstr>PowerPoint Presentation</vt:lpstr>
      <vt:lpstr>PowerPoint Presentation</vt:lpstr>
      <vt:lpstr>PowerPoint Presentation</vt:lpstr>
      <vt:lpstr>PowerPoint Presentation</vt:lpstr>
      <vt:lpstr>Fractals  </vt:lpstr>
      <vt:lpstr>Fractals  </vt:lpstr>
      <vt:lpstr>Where do we find Fractals?</vt:lpstr>
      <vt:lpstr>Where do we find Fractals?</vt:lpstr>
      <vt:lpstr>PowerPoint Presentation</vt:lpstr>
      <vt:lpstr>Geometric Fractals </vt:lpstr>
      <vt:lpstr>Geometric Fractals </vt:lpstr>
      <vt:lpstr>Geometric Fractals </vt:lpstr>
      <vt:lpstr>Geometric Fractals </vt:lpstr>
      <vt:lpstr>PowerPoint Presentation</vt:lpstr>
      <vt:lpstr>Self Similar fractals  Iteration 1 </vt:lpstr>
      <vt:lpstr>Self Similar fractals  Iteration 2 </vt:lpstr>
      <vt:lpstr>Self Similar fractals  Iteration 3 </vt:lpstr>
      <vt:lpstr>Self Similar fractals  Iteration 4 </vt:lpstr>
      <vt:lpstr>Self Similar fractals  Iteration 5 </vt:lpstr>
      <vt:lpstr>Self Similar Fractal  </vt:lpstr>
      <vt:lpstr>PowerPoint Presentation</vt:lpstr>
      <vt:lpstr>PowerPoint Presentation</vt:lpstr>
      <vt:lpstr>Grammar based models.</vt:lpstr>
      <vt:lpstr>Grammar based models.</vt:lpstr>
      <vt:lpstr>Grammar based models.</vt:lpstr>
      <vt:lpstr>Grammar based models.</vt:lpstr>
      <vt:lpstr>Particle System</vt:lpstr>
      <vt:lpstr>Particle System</vt:lpstr>
      <vt:lpstr>Particle System</vt:lpstr>
      <vt:lpstr>Particle System</vt:lpstr>
      <vt:lpstr>Particle System</vt:lpstr>
      <vt:lpstr>Particle System</vt:lpstr>
      <vt:lpstr>Particle System</vt:lpstr>
      <vt:lpstr>Particle System</vt:lpstr>
      <vt:lpstr>Renderer Types </vt:lpstr>
      <vt:lpstr>Renderer Types </vt:lpstr>
      <vt:lpstr>Renderer Types-Example </vt:lpstr>
      <vt:lpstr>Emitters </vt:lpstr>
      <vt:lpstr>Emitters </vt:lpstr>
      <vt:lpstr>Emitters-Example </vt:lpstr>
      <vt:lpstr>Emitters </vt:lpstr>
      <vt:lpstr>Billboard Particles </vt:lpstr>
      <vt:lpstr>Billboard Particles </vt:lpstr>
      <vt:lpstr>Billboard Particles </vt:lpstr>
      <vt:lpstr>Billboard Particles </vt:lpstr>
      <vt:lpstr>Voxels </vt:lpstr>
      <vt:lpstr>Voxels </vt:lpstr>
      <vt:lpstr>Voxels </vt:lpstr>
      <vt:lpstr>Metaballs </vt:lpstr>
      <vt:lpstr>Metaballs </vt:lpstr>
      <vt:lpstr>Metaballs </vt:lpstr>
      <vt:lpstr>Metaballs </vt:lpstr>
      <vt:lpstr>PowerPoint Presentation</vt:lpstr>
      <vt:lpstr>PowerPoint Presentation</vt:lpstr>
      <vt:lpstr>PowerPoint Presentation</vt:lpstr>
      <vt:lpstr>Particle Effectors </vt:lpstr>
      <vt:lpstr>Particle Effectors </vt:lpstr>
      <vt:lpstr>IMAGE </vt:lpstr>
      <vt:lpstr>IMAGE </vt:lpstr>
      <vt:lpstr>PowerPoint Presentation</vt:lpstr>
      <vt:lpstr>PowerPoint Presentation</vt:lpstr>
      <vt:lpstr>PowerPoint Presentation</vt:lpstr>
      <vt:lpstr>PowerPoint Presentation</vt:lpstr>
      <vt:lpstr>Types of an image </vt:lpstr>
      <vt:lpstr>PowerPoint Presentation</vt:lpstr>
      <vt:lpstr>PowerPoint Presentation</vt:lpstr>
      <vt:lpstr>PowerPoint Presentation</vt:lpstr>
      <vt:lpstr>PowerPoint Presentation</vt:lpstr>
      <vt:lpstr> Human visual system</vt:lpstr>
      <vt:lpstr> Human visual system</vt:lpstr>
      <vt:lpstr>Part of Brain associated with Vision</vt:lpstr>
      <vt:lpstr>PowerPoint Presentation</vt:lpstr>
      <vt:lpstr>Structure of Human Eye</vt:lpstr>
      <vt:lpstr>Structure of Human Eye</vt:lpstr>
      <vt:lpstr> Elements of visual perception</vt:lpstr>
      <vt:lpstr>The Human Eye</vt:lpstr>
      <vt:lpstr> Human vision</vt:lpstr>
      <vt:lpstr> Human vision</vt:lpstr>
      <vt:lpstr> Human vision</vt:lpstr>
      <vt:lpstr> Human vision</vt:lpstr>
      <vt:lpstr> Human vision</vt:lpstr>
      <vt:lpstr> Cones and Rods</vt:lpstr>
      <vt:lpstr> Cones and Rods</vt:lpstr>
      <vt:lpstr>Distribution of Cones and Rods </vt:lpstr>
      <vt:lpstr>Rods Vs Cones </vt:lpstr>
      <vt:lpstr>Colour Perception</vt:lpstr>
      <vt:lpstr>Sensitivity of Rods and Cones</vt:lpstr>
      <vt:lpstr>Image Formation in the Eye  </vt:lpstr>
      <vt:lpstr>Image Formation in the Eye  </vt:lpstr>
      <vt:lpstr>Structure of Eye</vt:lpstr>
      <vt:lpstr>Image Formation in the Eye  </vt:lpstr>
      <vt:lpstr>Image Formation in the Eye  </vt:lpstr>
      <vt:lpstr>Image Formation in the Eye  </vt:lpstr>
      <vt:lpstr>Brightness Adaptation &amp; Discrimination:  </vt:lpstr>
      <vt:lpstr>Image Processing  </vt:lpstr>
      <vt:lpstr>Purpose of Image processing </vt:lpstr>
      <vt:lpstr>Steps in Image Processing  </vt:lpstr>
      <vt:lpstr>Steps in Image Processing  </vt:lpstr>
      <vt:lpstr>Steps in Image Processing  </vt:lpstr>
      <vt:lpstr>Steps in Image Processing  </vt:lpstr>
      <vt:lpstr>Steps in Image Processing  </vt:lpstr>
      <vt:lpstr>Steps in Image Processing  </vt:lpstr>
      <vt:lpstr>Steps in Image Processing  </vt:lpstr>
      <vt:lpstr>Image Acquisition </vt:lpstr>
      <vt:lpstr>Image Acquisition </vt:lpstr>
      <vt:lpstr>Image Acquisition </vt:lpstr>
      <vt:lpstr>Image Acquisition </vt:lpstr>
      <vt:lpstr>Image Acquisition using a single sensor </vt:lpstr>
      <vt:lpstr>Image Acquisition using a single sensor </vt:lpstr>
      <vt:lpstr>Image Acquisition using a single sensor </vt:lpstr>
      <vt:lpstr>PowerPoint Presentation</vt:lpstr>
      <vt:lpstr>PowerPoint Presentation</vt:lpstr>
      <vt:lpstr>PowerPoint Presentation</vt:lpstr>
      <vt:lpstr>Image Acquisition using Sensor Strips </vt:lpstr>
      <vt:lpstr>Image Acquisition using Sensor Strips </vt:lpstr>
      <vt:lpstr>Image Acquisition using Sensor Strips </vt:lpstr>
      <vt:lpstr>Image Sampling and Quantization</vt:lpstr>
      <vt:lpstr>Image Sampling and Quantization</vt:lpstr>
      <vt:lpstr>Image Sampling and Quantization</vt:lpstr>
      <vt:lpstr>Pixels Relationship </vt:lpstr>
      <vt:lpstr>PowerPoint Presentation</vt:lpstr>
      <vt:lpstr>PowerPoint Presentation</vt:lpstr>
      <vt:lpstr>Adjacency  </vt:lpstr>
      <vt:lpstr>Adjacency  </vt:lpstr>
      <vt:lpstr>Adjacency  </vt:lpstr>
      <vt:lpstr>Path</vt:lpstr>
      <vt:lpstr>Connectivity </vt:lpstr>
      <vt:lpstr>Connectivity </vt:lpstr>
      <vt:lpstr>PowerPoint Presentation</vt:lpstr>
      <vt:lpstr>PowerPoint Presentation</vt:lpstr>
      <vt:lpstr>PowerPoint Presentation</vt:lpstr>
      <vt:lpstr>PowerPoint Presentation</vt:lpstr>
      <vt:lpstr>PowerPoint Presentation</vt:lpstr>
      <vt:lpstr>PowerPoint Presentation</vt:lpstr>
      <vt:lpstr>Problem to Solve-1</vt:lpstr>
      <vt:lpstr>Problem to Solve-2</vt:lpstr>
      <vt:lpstr>Solution </vt:lpstr>
      <vt:lpstr>Solution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1151CS113-COMPUTER GRAPHICS AND IMAGE PROCESSING</dc:title>
  <dc:creator>Student</dc:creator>
  <cp:lastModifiedBy>Raghavendran S</cp:lastModifiedBy>
  <cp:revision>21</cp:revision>
  <dcterms:created xsi:type="dcterms:W3CDTF">2020-11-07T07:41:53Z</dcterms:created>
  <dcterms:modified xsi:type="dcterms:W3CDTF">2020-11-08T01:24:32Z</dcterms:modified>
</cp:coreProperties>
</file>